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0" r:id="rId3"/>
    <p:sldId id="414" r:id="rId4"/>
    <p:sldId id="400" r:id="rId5"/>
    <p:sldId id="401" r:id="rId6"/>
    <p:sldId id="404" r:id="rId7"/>
    <p:sldId id="405" r:id="rId8"/>
    <p:sldId id="407" r:id="rId9"/>
    <p:sldId id="408" r:id="rId10"/>
    <p:sldId id="409" r:id="rId11"/>
    <p:sldId id="410" r:id="rId12"/>
    <p:sldId id="411" r:id="rId13"/>
    <p:sldId id="406" r:id="rId14"/>
    <p:sldId id="413" r:id="rId15"/>
    <p:sldId id="412" r:id="rId16"/>
    <p:sldId id="369" r:id="rId1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DB9F0"/>
    <a:srgbClr val="FF6600"/>
    <a:srgbClr val="187223"/>
    <a:srgbClr val="FCBE10"/>
    <a:srgbClr val="F9E7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2" autoAdjust="0"/>
    <p:restoredTop sz="92718" autoAdjust="0"/>
  </p:normalViewPr>
  <p:slideViewPr>
    <p:cSldViewPr>
      <p:cViewPr varScale="1">
        <p:scale>
          <a:sx n="75" d="100"/>
          <a:sy n="75" d="100"/>
        </p:scale>
        <p:origin x="1413" y="3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DD1345-CAD1-430E-A5EE-7764D2E4232F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432CE806-15D6-4F2A-868D-66687752E28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F2D01C2-83AA-4CC1-995A-DFEC373CCA72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52" tIns="49076" rIns="98152" bIns="49076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3750"/>
          </a:xfrm>
          <a:prstGeom prst="rect">
            <a:avLst/>
          </a:prstGeom>
        </p:spPr>
        <p:txBody>
          <a:bodyPr vert="horz" lIns="98152" tIns="49076" rIns="98152" bIns="490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A5214B65-E441-44DF-9C87-AF488E9C499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DABB17E-BAD0-4299-9031-58846ADA475F}" type="slidenum">
              <a:rPr lang="en-GB" altLang="en-US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0592821-72A9-4A02-9296-31698EA6A70E}" type="slidenum">
              <a:rPr lang="en-GB" altLang="en-US"/>
              <a:pPr/>
              <a:t>10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D541BCD-DC2B-4092-ADB4-A00EB96185F1}" type="slidenum">
              <a:rPr lang="en-GB" altLang="en-US"/>
              <a:pPr/>
              <a:t>11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3727FE2-DF78-4D54-9799-E5EB1C1C3E5E}" type="slidenum">
              <a:rPr lang="en-GB" altLang="en-US"/>
              <a:pPr/>
              <a:t>12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21AEB2-7483-440A-AE30-338FBD2E17F0}" type="slidenum">
              <a:rPr lang="en-GB" altLang="en-US"/>
              <a:pPr/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2C8B8B2-8821-41B9-9B55-E2435859C3C2}" type="slidenum">
              <a:rPr lang="en-GB" altLang="en-US"/>
              <a:pPr/>
              <a:t>14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72AD29-9956-4875-99F6-40AFEEA0494A}" type="slidenum">
              <a:rPr lang="en-GB" altLang="en-US"/>
              <a:pPr/>
              <a:t>15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D4C9589-D4C6-496D-802D-362F6693ED7E}" type="slidenum">
              <a:rPr lang="en-GB" altLang="en-US"/>
              <a:pPr/>
              <a:t>16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6EB6F2F-6811-4D42-9797-53CBA0A63E19}" type="slidenum">
              <a:rPr lang="en-GB" altLang="en-US"/>
              <a:pPr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17A0CE4-B73E-45E6-B288-FB63F533F9BC}" type="slidenum">
              <a:rPr lang="en-GB" altLang="en-US"/>
              <a:pPr/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9BEA7A5-915F-4085-9853-A823FDA36BB3}" type="slidenum">
              <a:rPr lang="en-GB" altLang="en-US"/>
              <a:pPr/>
              <a:t>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C703E0-AFFA-4619-9DE5-300F6263A3F8}" type="slidenum">
              <a:rPr lang="en-GB" altLang="en-US"/>
              <a:pPr/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AAA8321-4303-4EFF-843F-A1E9FA653F78}" type="slidenum">
              <a:rPr lang="en-GB" altLang="en-US"/>
              <a:pPr/>
              <a:t>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A4129CA-DC9E-45AB-9CE8-99241F7D8D1F}" type="slidenum">
              <a:rPr lang="en-GB" altLang="en-US"/>
              <a:pPr/>
              <a:t>7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9872795-506F-4166-ADFD-9A23CF9B8EBD}" type="slidenum">
              <a:rPr lang="en-GB" altLang="en-US"/>
              <a:pPr/>
              <a:t>8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D66DC79-E72B-4D38-8676-31EFA001FC86}" type="slidenum">
              <a:rPr lang="en-GB" altLang="en-US"/>
              <a:pPr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B6D33-ED24-4719-8437-3C8D65F86C5F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D6D04-C684-4140-BB11-ED462024E1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9187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C8605-7A92-451E-8253-D93FE1C65D44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27052-89C1-4D46-94E2-B906B3B3CD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76468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D7B1B-576C-45D8-84D6-E7A599F0963A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23693-9EE1-4FFF-830F-B2BCB84D24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54138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A74A0-5900-43AA-9A79-51812AD05708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B4D08-8D02-48DF-8F03-5F4C7DB3AE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07041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B339B-9335-4231-A6DC-F61AF26281EA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5EDC3-0F73-423F-900C-B4955C781F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68148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44598-4BD3-489C-9C3A-F910DFA7711C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66402-BF50-4366-8CF4-0F7A7346E6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30487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4DC46-9EAD-4C06-84F7-CBAC25E76240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48C53-EDF9-43D5-AD2B-8A6BF08086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28203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872BA-A451-4D46-B64B-53C8635DC2D1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60853-59FE-4FA5-820B-3C9C9C3322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50749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5D5C4-093E-4540-AA20-DEBB23D63BC3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1F460-2111-4A59-9EDE-09045CB8B1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056248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909BB-696E-41CE-A18F-079DC6CB456A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64258-CA7F-4D6C-89ED-0E13AE2254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51070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F500D-AE4B-4AF4-A60E-942E2A359F46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F5C33-285F-4734-BDE1-F749AFE8A4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5463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D9151F-1097-48B2-811E-FD3EF5E13ECB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2030EC7-26EC-4485-9B88-6304CC1524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3.png"/></Relationships>
</file>

<file path=ppt/slides/_rels/slide13.xml.rels><?xml version="1.0" encoding="UTF-8" standalone="yes" ?><Relationships xmlns="http://schemas.openxmlformats.org/package/2006/relationships"><Relationship Id="rId8" Target="../media/image17.jpeg" Type="http://schemas.openxmlformats.org/officeDocument/2006/relationships/image"/><Relationship Id="rId3" Target="../media/image14.png" Type="http://schemas.openxmlformats.org/officeDocument/2006/relationships/image"/><Relationship Id="rId7" Target="../media/image16.jpeg" Type="http://schemas.openxmlformats.org/officeDocument/2006/relationships/image"/><Relationship Id="rId2" Target="../notesSlides/notesSlide13.xml" Type="http://schemas.openxmlformats.org/officeDocument/2006/relationships/notesSlide"/><Relationship Id="rId1" Target="../slideLayouts/slideLayout2.xml" Type="http://schemas.openxmlformats.org/officeDocument/2006/relationships/slideLayout"/><Relationship Id="rId6" Target="../media/image10.png" Type="http://schemas.openxmlformats.org/officeDocument/2006/relationships/image"/><Relationship Id="rId5" Target="../media/image15.jpeg" Type="http://schemas.openxmlformats.org/officeDocument/2006/relationships/image"/><Relationship Id="rId10" Target="../media/image9.png" Type="http://schemas.openxmlformats.org/officeDocument/2006/relationships/image"/><Relationship Id="rId4" Target="../media/image7.png" Type="http://schemas.openxmlformats.org/officeDocument/2006/relationships/image"/><Relationship Id="rId9" Target="../media/image18.png" Type="http://schemas.openxmlformats.org/officeDocument/2006/relationships/image"/></Relationships>
</file>

<file path=ppt/slides/_rels/slide14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2" Target="../notesSlides/notesSlide14.xml" Type="http://schemas.openxmlformats.org/officeDocument/2006/relationships/notesSlide"/><Relationship Id="rId1" Target="../slideLayouts/slideLayout2.xml" Type="http://schemas.openxmlformats.org/officeDocument/2006/relationships/slideLayout"/><Relationship Id="rId5" Target="../media/image9.png" Type="http://schemas.openxmlformats.org/officeDocument/2006/relationships/image"/><Relationship Id="rId4" Target="../media/image20.png" Type="http://schemas.openxmlformats.org/officeDocument/2006/relationships/image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notesSlides/notesSlide8.xml" Type="http://schemas.openxmlformats.org/officeDocument/2006/relationships/notesSlide"/><Relationship Id="rId1" Target="../slideLayouts/slideLayout2.xml" Type="http://schemas.openxmlformats.org/officeDocument/2006/relationships/slideLayout"/><Relationship Id="rId6" Target="../media/image9.png" Type="http://schemas.openxmlformats.org/officeDocument/2006/relationships/image"/><Relationship Id="rId5" Target="../media/image8.png" Type="http://schemas.openxmlformats.org/officeDocument/2006/relationships/image"/><Relationship Id="rId4" Target="../media/image7.pn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C:\Documents and Settings\esther.muthoni\Local Settings\Temp\Temporary Directory 6 for GDC New Logos.zip\GDC New Logos\GDC New Logo - Aug 20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" b="3"/>
          <a:stretch>
            <a:fillRect/>
          </a:stretch>
        </p:blipFill>
        <p:spPr bwMode="auto">
          <a:xfrm>
            <a:off x="6629400" y="4724400"/>
            <a:ext cx="1992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81000" y="790575"/>
            <a:ext cx="8001000" cy="21050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Upscaling Basic Sanitation for the Urban Poor</a:t>
            </a:r>
            <a:b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(UBSUP)</a:t>
            </a:r>
            <a:b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200" b="1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FC161E3-4D88-45FA-A893-1316E7DA9281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42C0850-38E8-4D8E-978B-122641B63952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054" name="Picture 7" descr="C:\Documents and Settings\admin\Desktop\charlote\masco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2288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feld 5"/>
          <p:cNvSpPr txBox="1">
            <a:spLocks noChangeArrowheads="1"/>
          </p:cNvSpPr>
          <p:nvPr/>
        </p:nvSpPr>
        <p:spPr bwMode="auto">
          <a:xfrm>
            <a:off x="304800" y="2655888"/>
            <a:ext cx="8077200" cy="15081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Preparation of final design </a:t>
            </a:r>
            <a:br>
              <a:rPr lang="en-GB" altLang="en-US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altLang="en-US" sz="3200" b="1" dirty="0" smtClean="0">
                <a:solidFill>
                  <a:srgbClr val="C00000"/>
                </a:solidFill>
              </a:rPr>
              <a:t>Technical Drawings</a:t>
            </a:r>
            <a:br>
              <a:rPr lang="en-GB" altLang="en-US" sz="3200" b="1" dirty="0" smtClean="0">
                <a:solidFill>
                  <a:srgbClr val="C00000"/>
                </a:solidFill>
              </a:rPr>
            </a:br>
            <a:r>
              <a:rPr lang="en-GB" altLang="en-US" sz="3200" b="1" dirty="0" smtClean="0">
                <a:solidFill>
                  <a:srgbClr val="C00000"/>
                </a:solidFill>
              </a:rPr>
              <a:t>Section View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2120900"/>
            <a:ext cx="6172200" cy="241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Design – cross-section drawing - A</a:t>
            </a:r>
            <a:endParaRPr lang="en-GB" altLang="en-US" sz="3600" b="1" i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126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74AE2A-6909-4E79-A487-8262119B0C3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127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538" y="3005138"/>
            <a:ext cx="792162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feld 29"/>
          <p:cNvSpPr txBox="1">
            <a:spLocks noChangeArrowheads="1"/>
          </p:cNvSpPr>
          <p:nvPr/>
        </p:nvSpPr>
        <p:spPr bwMode="auto">
          <a:xfrm>
            <a:off x="7759700" y="3819525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1401.45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 flipV="1">
            <a:off x="6718300" y="3529013"/>
            <a:ext cx="1147763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H="1" flipV="1">
            <a:off x="6710363" y="3448050"/>
            <a:ext cx="1150937" cy="138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feil nach links und rechts 22"/>
          <p:cNvSpPr/>
          <p:nvPr/>
        </p:nvSpPr>
        <p:spPr>
          <a:xfrm flipV="1">
            <a:off x="6637338" y="2614613"/>
            <a:ext cx="1295400" cy="128587"/>
          </a:xfrm>
          <a:prstGeom prst="leftRightArrow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6637338" y="2298700"/>
            <a:ext cx="1222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7m, 1%</a:t>
            </a: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5570538" y="36322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1401.52</a:t>
            </a:r>
          </a:p>
        </p:txBody>
      </p:sp>
      <p:sp>
        <p:nvSpPr>
          <p:cNvPr id="29" name="Pfeil nach links und rechts 28"/>
          <p:cNvSpPr/>
          <p:nvPr/>
        </p:nvSpPr>
        <p:spPr>
          <a:xfrm rot="5400000">
            <a:off x="266700" y="3238500"/>
            <a:ext cx="533400" cy="152400"/>
          </a:xfrm>
          <a:prstGeom prst="leftRightArrow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381000" y="2449513"/>
            <a:ext cx="121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1402.54</a:t>
            </a:r>
          </a:p>
        </p:txBody>
      </p:sp>
      <p:sp>
        <p:nvSpPr>
          <p:cNvPr id="32" name="Textfeld 31"/>
          <p:cNvSpPr txBox="1">
            <a:spLocks noChangeArrowheads="1"/>
          </p:cNvSpPr>
          <p:nvPr/>
        </p:nvSpPr>
        <p:spPr bwMode="auto">
          <a:xfrm>
            <a:off x="228600" y="35814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1.02m</a:t>
            </a:r>
          </a:p>
        </p:txBody>
      </p:sp>
      <p:pic>
        <p:nvPicPr>
          <p:cNvPr id="11280" name="Grafik 15" descr="autocad___application_icon_by_ravenbasix-d5v0dyv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0"/>
            <a:ext cx="14224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8" grpId="0"/>
      <p:bldP spid="29" grpId="0" animBg="1"/>
      <p:bldP spid="31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22400"/>
            <a:ext cx="4619625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31"/>
          <a:stretch>
            <a:fillRect/>
          </a:stretch>
        </p:blipFill>
        <p:spPr bwMode="auto">
          <a:xfrm>
            <a:off x="7132638" y="2120900"/>
            <a:ext cx="1325562" cy="241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Design – cross-section drawing - A</a:t>
            </a:r>
            <a:endParaRPr lang="en-GB" altLang="en-US" sz="3600" b="1" i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229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385AA51-2C49-4B32-ADB8-C83EECA8A99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Gerade Verbindung 20"/>
          <p:cNvCxnSpPr/>
          <p:nvPr/>
        </p:nvCxnSpPr>
        <p:spPr>
          <a:xfrm flipH="1" flipV="1">
            <a:off x="5486400" y="2819400"/>
            <a:ext cx="1841500" cy="269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H="1" flipV="1">
            <a:off x="5486400" y="2743200"/>
            <a:ext cx="1836738" cy="265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feil nach links und rechts 22"/>
          <p:cNvSpPr/>
          <p:nvPr/>
        </p:nvSpPr>
        <p:spPr>
          <a:xfrm flipV="1">
            <a:off x="5486400" y="3352800"/>
            <a:ext cx="1752600" cy="152400"/>
          </a:xfrm>
          <a:prstGeom prst="leftRightArrow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5791200" y="3505200"/>
            <a:ext cx="1222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9m, 1%</a:t>
            </a:r>
          </a:p>
        </p:txBody>
      </p:sp>
      <p:sp>
        <p:nvSpPr>
          <p:cNvPr id="12299" name="Textfeld 30"/>
          <p:cNvSpPr txBox="1">
            <a:spLocks noChangeArrowheads="1"/>
          </p:cNvSpPr>
          <p:nvPr/>
        </p:nvSpPr>
        <p:spPr bwMode="auto">
          <a:xfrm>
            <a:off x="6934200" y="2449513"/>
            <a:ext cx="121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1402.54</a:t>
            </a:r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5105400" y="20701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1402.63</a:t>
            </a:r>
          </a:p>
        </p:txBody>
      </p:sp>
      <p:sp>
        <p:nvSpPr>
          <p:cNvPr id="27" name="Pfeil nach links und rechts 26"/>
          <p:cNvSpPr/>
          <p:nvPr/>
        </p:nvSpPr>
        <p:spPr>
          <a:xfrm rot="5400000">
            <a:off x="762000" y="2743200"/>
            <a:ext cx="304800" cy="152400"/>
          </a:xfrm>
          <a:prstGeom prst="leftRightArrow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3" name="Textfeld 32"/>
          <p:cNvSpPr txBox="1">
            <a:spLocks noChangeArrowheads="1"/>
          </p:cNvSpPr>
          <p:nvPr/>
        </p:nvSpPr>
        <p:spPr bwMode="auto">
          <a:xfrm>
            <a:off x="457200" y="30480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0.1m</a:t>
            </a:r>
          </a:p>
        </p:txBody>
      </p:sp>
      <p:sp>
        <p:nvSpPr>
          <p:cNvPr id="34" name="Textfeld 33"/>
          <p:cNvSpPr txBox="1">
            <a:spLocks noChangeArrowheads="1"/>
          </p:cNvSpPr>
          <p:nvPr/>
        </p:nvSpPr>
        <p:spPr bwMode="auto">
          <a:xfrm>
            <a:off x="914400" y="19050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1402.73</a:t>
            </a:r>
          </a:p>
        </p:txBody>
      </p:sp>
      <p:pic>
        <p:nvPicPr>
          <p:cNvPr id="12304" name="Grafik 15" descr="autocad___application_icon_by_ravenbasix-d5v0dyv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0"/>
            <a:ext cx="14224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6" grpId="0"/>
      <p:bldP spid="27" grpId="0" animBg="1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79" r="78557"/>
          <a:stretch>
            <a:fillRect/>
          </a:stretch>
        </p:blipFill>
        <p:spPr bwMode="auto">
          <a:xfrm>
            <a:off x="6629400" y="2895600"/>
            <a:ext cx="990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Design – cross-section drawing - A</a:t>
            </a:r>
            <a:endParaRPr lang="en-GB" altLang="en-US" sz="3600" b="1" i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331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7B82339-ACB4-4B08-ACC8-3493743CB045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Gerade Verbindung 20"/>
          <p:cNvCxnSpPr/>
          <p:nvPr/>
        </p:nvCxnSpPr>
        <p:spPr>
          <a:xfrm flipH="1" flipV="1">
            <a:off x="4876800" y="3200400"/>
            <a:ext cx="1841500" cy="269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H="1" flipV="1">
            <a:off x="4876800" y="3124200"/>
            <a:ext cx="1836738" cy="265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feil nach links und rechts 22"/>
          <p:cNvSpPr/>
          <p:nvPr/>
        </p:nvSpPr>
        <p:spPr>
          <a:xfrm flipV="1">
            <a:off x="4876800" y="3581400"/>
            <a:ext cx="1752600" cy="152400"/>
          </a:xfrm>
          <a:prstGeom prst="leftRightArrow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5105400" y="3733800"/>
            <a:ext cx="1222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4m, 1%</a:t>
            </a:r>
          </a:p>
        </p:txBody>
      </p:sp>
      <p:sp>
        <p:nvSpPr>
          <p:cNvPr id="13322" name="Textfeld 33"/>
          <p:cNvSpPr txBox="1">
            <a:spLocks noChangeArrowheads="1"/>
          </p:cNvSpPr>
          <p:nvPr/>
        </p:nvSpPr>
        <p:spPr bwMode="auto">
          <a:xfrm>
            <a:off x="6629400" y="26670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1402.73</a:t>
            </a:r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27200"/>
            <a:ext cx="40354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4394200" y="25146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1402.77</a:t>
            </a:r>
          </a:p>
        </p:txBody>
      </p:sp>
      <p:pic>
        <p:nvPicPr>
          <p:cNvPr id="13325" name="Grafik 12" descr="autocad___application_icon_by_ravenbasix-d5v0dyv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0"/>
            <a:ext cx="14224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Design – cross-section drawing - A</a:t>
            </a:r>
            <a:endParaRPr lang="en-GB" altLang="en-US" sz="3600" b="1" i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434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1CBDB42-22F9-4B04-9EB2-72DF4D1A28A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14600"/>
            <a:ext cx="15144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193"/>
          <a:stretch>
            <a:fillRect/>
          </a:stretch>
        </p:blipFill>
        <p:spPr bwMode="auto">
          <a:xfrm>
            <a:off x="7924800" y="3384550"/>
            <a:ext cx="558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200400"/>
            <a:ext cx="2746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150" y="2840038"/>
            <a:ext cx="1911350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124200"/>
            <a:ext cx="3429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25" y="2755900"/>
            <a:ext cx="205740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2633663"/>
            <a:ext cx="14636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Gerade Verbindung 26"/>
          <p:cNvCxnSpPr/>
          <p:nvPr/>
        </p:nvCxnSpPr>
        <p:spPr>
          <a:xfrm>
            <a:off x="7810500" y="34290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7329488" y="342265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6781800" y="3408363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>
            <a:spLocks noChangeArrowheads="1"/>
          </p:cNvSpPr>
          <p:nvPr/>
        </p:nvSpPr>
        <p:spPr bwMode="auto">
          <a:xfrm>
            <a:off x="762000" y="4114800"/>
            <a:ext cx="762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Total level difference for FS/WW stream: 1402.77-1400.00=2.77m</a:t>
            </a:r>
          </a:p>
        </p:txBody>
      </p:sp>
      <p:pic>
        <p:nvPicPr>
          <p:cNvPr id="14352" name="Grafik 15" descr="autocad___application_icon_by_ravenbasix-d5v0dyv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0"/>
            <a:ext cx="14224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286000"/>
            <a:ext cx="2862263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01888"/>
            <a:ext cx="54864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Design – cross-section drawing - B</a:t>
            </a:r>
            <a:endParaRPr lang="en-GB" altLang="en-US" sz="3600" b="1" i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536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28E83D8-70D5-4FF9-88D1-4347746EA0C6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cxnSp>
        <p:nvCxnSpPr>
          <p:cNvPr id="22" name="Gerade Verbindung 21"/>
          <p:cNvCxnSpPr/>
          <p:nvPr/>
        </p:nvCxnSpPr>
        <p:spPr>
          <a:xfrm flipV="1">
            <a:off x="5562600" y="3048000"/>
            <a:ext cx="1600200" cy="138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feil nach links und rechts 22"/>
          <p:cNvSpPr/>
          <p:nvPr/>
        </p:nvSpPr>
        <p:spPr>
          <a:xfrm flipV="1">
            <a:off x="5486400" y="3657600"/>
            <a:ext cx="1752600" cy="128588"/>
          </a:xfrm>
          <a:prstGeom prst="leftRightArrow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5791200" y="3810000"/>
            <a:ext cx="1222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4m, 1%</a:t>
            </a:r>
          </a:p>
        </p:txBody>
      </p:sp>
      <p:sp>
        <p:nvSpPr>
          <p:cNvPr id="15370" name="Textfeld 30"/>
          <p:cNvSpPr txBox="1">
            <a:spLocks noChangeArrowheads="1"/>
          </p:cNvSpPr>
          <p:nvPr/>
        </p:nvSpPr>
        <p:spPr bwMode="auto">
          <a:xfrm>
            <a:off x="4648200" y="2678113"/>
            <a:ext cx="121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1402.54</a:t>
            </a:r>
          </a:p>
        </p:txBody>
      </p:sp>
      <p:cxnSp>
        <p:nvCxnSpPr>
          <p:cNvPr id="19" name="Gerade Verbindung 18"/>
          <p:cNvCxnSpPr/>
          <p:nvPr/>
        </p:nvCxnSpPr>
        <p:spPr>
          <a:xfrm flipV="1">
            <a:off x="5600700" y="3124200"/>
            <a:ext cx="1600200" cy="138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>
            <a:spLocks noChangeArrowheads="1"/>
          </p:cNvSpPr>
          <p:nvPr/>
        </p:nvSpPr>
        <p:spPr bwMode="auto">
          <a:xfrm>
            <a:off x="7162800" y="30480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1402.58</a:t>
            </a:r>
          </a:p>
        </p:txBody>
      </p:sp>
      <p:pic>
        <p:nvPicPr>
          <p:cNvPr id="15373" name="Grafik 12" descr="autocad___application_icon_by_ravenbasix-d5v0dyv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0"/>
            <a:ext cx="14224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Design – BoQ</a:t>
            </a:r>
            <a:endParaRPr lang="en-GB" altLang="en-US" sz="3600" b="1" smtClean="0">
              <a:solidFill>
                <a:srgbClr val="C00000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638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0811AB-2BFE-45D3-A8A6-0B7E81882C5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228600" y="838200"/>
            <a:ext cx="81534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en-US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DE" altLang="en-US">
              <a:solidFill>
                <a:schemeClr val="tx2"/>
              </a:solidFill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04800" y="1066800"/>
            <a:ext cx="7162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chemeClr val="tx2"/>
                </a:solidFill>
              </a:rPr>
              <a:t>The cost for excavation can be calculated based on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rgbClr val="FF0000"/>
                </a:solidFill>
              </a:rPr>
              <a:t>The required levels of the modules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chemeClr val="tx2"/>
                </a:solidFill>
              </a:rPr>
              <a:t>The existing ground level</a:t>
            </a:r>
          </a:p>
        </p:txBody>
      </p:sp>
      <p:cxnSp>
        <p:nvCxnSpPr>
          <p:cNvPr id="14" name="Gerade Verbindung 13"/>
          <p:cNvCxnSpPr/>
          <p:nvPr/>
        </p:nvCxnSpPr>
        <p:spPr>
          <a:xfrm flipH="1" flipV="1">
            <a:off x="4229100" y="3808413"/>
            <a:ext cx="2590800" cy="838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flipH="1" flipV="1">
            <a:off x="3771900" y="3732213"/>
            <a:ext cx="4572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flipH="1" flipV="1">
            <a:off x="6819900" y="4646613"/>
            <a:ext cx="5334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H="1" flipV="1">
            <a:off x="2705100" y="3275013"/>
            <a:ext cx="106680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flipH="1" flipV="1">
            <a:off x="2247900" y="3198813"/>
            <a:ext cx="4572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H="1" flipV="1">
            <a:off x="1181100" y="2741613"/>
            <a:ext cx="106680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 flipV="1">
            <a:off x="762000" y="2678113"/>
            <a:ext cx="4572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H="1" flipV="1">
            <a:off x="7353300" y="4722813"/>
            <a:ext cx="5334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7391400" y="488791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pipe</a:t>
            </a:r>
          </a:p>
        </p:txBody>
      </p:sp>
      <p:sp>
        <p:nvSpPr>
          <p:cNvPr id="30" name="Textfeld 29"/>
          <p:cNvSpPr txBox="1">
            <a:spLocks noChangeArrowheads="1"/>
          </p:cNvSpPr>
          <p:nvPr/>
        </p:nvSpPr>
        <p:spPr bwMode="auto">
          <a:xfrm>
            <a:off x="6769100" y="488791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pipe</a:t>
            </a: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4953000" y="4887913"/>
            <a:ext cx="990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VFCW</a:t>
            </a:r>
          </a:p>
        </p:txBody>
      </p:sp>
      <p:sp>
        <p:nvSpPr>
          <p:cNvPr id="32" name="Textfeld 31"/>
          <p:cNvSpPr txBox="1">
            <a:spLocks noChangeArrowheads="1"/>
          </p:cNvSpPr>
          <p:nvPr/>
        </p:nvSpPr>
        <p:spPr bwMode="auto">
          <a:xfrm>
            <a:off x="2209800" y="488791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pipe</a:t>
            </a:r>
          </a:p>
        </p:txBody>
      </p:sp>
      <p:sp>
        <p:nvSpPr>
          <p:cNvPr id="33" name="Textfeld 32"/>
          <p:cNvSpPr txBox="1">
            <a:spLocks noChangeArrowheads="1"/>
          </p:cNvSpPr>
          <p:nvPr/>
        </p:nvSpPr>
        <p:spPr bwMode="auto">
          <a:xfrm>
            <a:off x="2895600" y="488791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ABR</a:t>
            </a:r>
          </a:p>
        </p:txBody>
      </p:sp>
      <p:sp>
        <p:nvSpPr>
          <p:cNvPr id="34" name="Textfeld 33"/>
          <p:cNvSpPr txBox="1">
            <a:spLocks noChangeArrowheads="1"/>
          </p:cNvSpPr>
          <p:nvPr/>
        </p:nvSpPr>
        <p:spPr bwMode="auto">
          <a:xfrm>
            <a:off x="1371600" y="488791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ST</a:t>
            </a:r>
          </a:p>
        </p:txBody>
      </p:sp>
      <p:sp>
        <p:nvSpPr>
          <p:cNvPr id="35" name="Textfeld 34"/>
          <p:cNvSpPr txBox="1">
            <a:spLocks noChangeArrowheads="1"/>
          </p:cNvSpPr>
          <p:nvPr/>
        </p:nvSpPr>
        <p:spPr bwMode="auto">
          <a:xfrm>
            <a:off x="685800" y="488791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pipe</a:t>
            </a: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3581400" y="488791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pipe</a:t>
            </a:r>
          </a:p>
        </p:txBody>
      </p:sp>
      <p:cxnSp>
        <p:nvCxnSpPr>
          <p:cNvPr id="27" name="Gerade Verbindung 26"/>
          <p:cNvCxnSpPr/>
          <p:nvPr/>
        </p:nvCxnSpPr>
        <p:spPr>
          <a:xfrm flipH="1" flipV="1">
            <a:off x="7315200" y="4572000"/>
            <a:ext cx="533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flipH="1" flipV="1">
            <a:off x="4267200" y="3429000"/>
            <a:ext cx="3048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>
            <a:off x="2743200" y="3124200"/>
            <a:ext cx="1524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1219200" y="2667000"/>
            <a:ext cx="1524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flipH="1">
            <a:off x="838200" y="2667000"/>
            <a:ext cx="3810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458200" cy="16002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>
              <a:tabLst>
                <a:tab pos="88900" algn="l"/>
                <a:tab pos="268288" algn="l"/>
              </a:tabLst>
              <a:defRPr/>
            </a:pPr>
            <a:r>
              <a:rPr lang="en-GB" altLang="en-US" sz="3200" b="1" dirty="0" smtClean="0">
                <a:solidFill>
                  <a:schemeClr val="tx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Do you have any questions, remarks or suggestions?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741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25F8D1-8106-416A-BA74-5C85E0CA3DAD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16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7413" name="Grafik 8" descr="imagesUABJNRZ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97100"/>
            <a:ext cx="2819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Content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07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45C9AC7-9DA4-454B-B961-520424CF5B6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077" name="Textfeld 22"/>
          <p:cNvSpPr txBox="1">
            <a:spLocks noChangeArrowheads="1"/>
          </p:cNvSpPr>
          <p:nvPr/>
        </p:nvSpPr>
        <p:spPr bwMode="auto">
          <a:xfrm>
            <a:off x="304800" y="457200"/>
            <a:ext cx="8077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000" b="1">
                <a:solidFill>
                  <a:schemeClr val="tx2"/>
                </a:solidFill>
              </a:rPr>
              <a:t>Questions you might to ask yourself: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304800" y="1295400"/>
            <a:ext cx="80772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800"/>
              </a:spcAft>
            </a:pPr>
            <a:r>
              <a:rPr lang="en-GB" altLang="en-US" sz="2000" b="1" u="sng">
                <a:solidFill>
                  <a:srgbClr val="C00000"/>
                </a:solidFill>
              </a:rPr>
              <a:t>What</a:t>
            </a:r>
            <a:r>
              <a:rPr lang="en-GB" altLang="en-US" sz="2000" b="1">
                <a:solidFill>
                  <a:srgbClr val="C00000"/>
                </a:solidFill>
              </a:rPr>
              <a:t> is the context of this session?</a:t>
            </a:r>
          </a:p>
          <a:p>
            <a:pPr algn="ctr" eaLnBrk="1" hangingPunct="1">
              <a:spcAft>
                <a:spcPts val="1800"/>
              </a:spcAft>
            </a:pPr>
            <a:r>
              <a:rPr lang="en-GB" altLang="en-US" sz="2000" b="1" u="sng">
                <a:solidFill>
                  <a:srgbClr val="C00000"/>
                </a:solidFill>
              </a:rPr>
              <a:t>What</a:t>
            </a:r>
            <a:r>
              <a:rPr lang="en-GB" altLang="en-US" sz="2000" b="1">
                <a:solidFill>
                  <a:srgbClr val="C00000"/>
                </a:solidFill>
              </a:rPr>
              <a:t> has to be considered during the </a:t>
            </a:r>
            <a:br>
              <a:rPr lang="en-GB" altLang="en-US" sz="2000" b="1">
                <a:solidFill>
                  <a:srgbClr val="C00000"/>
                </a:solidFill>
              </a:rPr>
            </a:br>
            <a:r>
              <a:rPr lang="en-GB" altLang="en-US" sz="2000" b="1">
                <a:solidFill>
                  <a:srgbClr val="C00000"/>
                </a:solidFill>
              </a:rPr>
              <a:t>preparation of the cross-section drawing?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u="sng" smtClean="0">
                <a:solidFill>
                  <a:schemeClr val="tx2"/>
                </a:solidFill>
                <a:cs typeface="Calibri" panose="020F0502020204030204" pitchFamily="34" charset="0"/>
              </a:rPr>
              <a:t>What</a:t>
            </a:r>
            <a:r>
              <a:rPr lang="en-GB" altLang="en-US" sz="3600" b="1" smtClean="0">
                <a:solidFill>
                  <a:schemeClr val="tx2"/>
                </a:solidFill>
                <a:cs typeface="Calibri" panose="020F0502020204030204" pitchFamily="34" charset="0"/>
              </a:rPr>
              <a:t> is the context of this session?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026150"/>
            <a:ext cx="2133600" cy="365125"/>
          </a:xfrm>
        </p:spPr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4100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0261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E031C57-F3B8-4AEE-A51F-18F7C45B0E6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feld 14"/>
          <p:cNvSpPr txBox="1">
            <a:spLocks noChangeArrowheads="1"/>
          </p:cNvSpPr>
          <p:nvPr/>
        </p:nvSpPr>
        <p:spPr bwMode="auto">
          <a:xfrm>
            <a:off x="1600200" y="609600"/>
            <a:ext cx="541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en-US" sz="2400" b="1">
                <a:solidFill>
                  <a:srgbClr val="C00000"/>
                </a:solidFill>
              </a:rPr>
              <a:t>The SafiSan Toolkit</a:t>
            </a:r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5314950" y="4819650"/>
            <a:ext cx="10366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This session</a:t>
            </a:r>
          </a:p>
        </p:txBody>
      </p:sp>
      <p:pic>
        <p:nvPicPr>
          <p:cNvPr id="4103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1066800"/>
            <a:ext cx="8201025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 flipV="1">
            <a:off x="5837238" y="4005263"/>
            <a:ext cx="0" cy="71913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Baseline data collection – Existing levels</a:t>
            </a:r>
            <a:endParaRPr lang="en-GB" altLang="en-US" sz="3600" b="1" smtClean="0">
              <a:solidFill>
                <a:srgbClr val="C00000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12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EEE032-FE37-4188-A4D0-E0AD6930ABFC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228600" y="838200"/>
            <a:ext cx="81534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en-US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DE" altLang="en-US">
              <a:solidFill>
                <a:schemeClr val="tx2"/>
              </a:solidFill>
            </a:endParaRPr>
          </a:p>
        </p:txBody>
      </p:sp>
      <p:pic>
        <p:nvPicPr>
          <p:cNvPr id="9" name="Grafik 11" descr="Step 4_Levelling at crucial sit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238375"/>
            <a:ext cx="33067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28600" y="1379538"/>
            <a:ext cx="5029200" cy="387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chemeClr val="tx2"/>
                </a:solidFill>
              </a:rPr>
              <a:t>Take levels at the following locations </a:t>
            </a:r>
            <a:r>
              <a:rPr lang="en-GB" altLang="en-US" u="sng">
                <a:solidFill>
                  <a:schemeClr val="tx2"/>
                </a:solidFill>
              </a:rPr>
              <a:t>(along water flow line)</a:t>
            </a:r>
            <a:r>
              <a:rPr lang="en-GB" altLang="en-US">
                <a:solidFill>
                  <a:schemeClr val="tx2"/>
                </a:solidFill>
              </a:rPr>
              <a:t>: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chemeClr val="tx2"/>
                </a:solidFill>
              </a:rPr>
              <a:t>Level of the final effluent discharge point (flooding level) 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chemeClr val="tx2"/>
                </a:solidFill>
              </a:rPr>
              <a:t>Ground levels where different treatment modules will be located </a:t>
            </a:r>
            <a:r>
              <a:rPr lang="en-GB" altLang="en-US" u="sng">
                <a:solidFill>
                  <a:schemeClr val="tx2"/>
                </a:solidFill>
              </a:rPr>
              <a:t>(outlets) 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chemeClr val="tx2"/>
                </a:solidFill>
              </a:rPr>
              <a:t>Existing ground level where the RB will be located </a:t>
            </a:r>
            <a:r>
              <a:rPr lang="en-GB" altLang="en-US" u="sng">
                <a:solidFill>
                  <a:schemeClr val="tx2"/>
                </a:solidFill>
              </a:rPr>
              <a:t>(outlet)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>
                <a:solidFill>
                  <a:schemeClr val="tx2"/>
                </a:solidFill>
              </a:rPr>
              <a:t>Existing ground level at gate</a:t>
            </a:r>
          </a:p>
          <a:p>
            <a:pPr>
              <a:spcAft>
                <a:spcPts val="600"/>
              </a:spcAft>
            </a:pPr>
            <a:endParaRPr lang="en-GB" altLang="en-US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altLang="en-US" b="1">
                <a:solidFill>
                  <a:srgbClr val="C00000"/>
                </a:solidFill>
              </a:rPr>
              <a:t>► To determine in the BoQs the volumes for excavation and refilling (landscaping)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1" name="Gerade Verbindung 150"/>
          <p:cNvCxnSpPr/>
          <p:nvPr/>
        </p:nvCxnSpPr>
        <p:spPr>
          <a:xfrm flipV="1">
            <a:off x="3643313" y="1428750"/>
            <a:ext cx="0" cy="99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Baseline existing levels: water flow line</a:t>
            </a:r>
            <a:endParaRPr lang="en-GB" altLang="en-US" sz="3600" b="1" i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14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E2B54-B091-43CB-B82F-0FA620446B9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pSp>
        <p:nvGrpSpPr>
          <p:cNvPr id="3" name="Gruppieren 33"/>
          <p:cNvGrpSpPr>
            <a:grpSpLocks/>
          </p:cNvGrpSpPr>
          <p:nvPr/>
        </p:nvGrpSpPr>
        <p:grpSpPr bwMode="auto">
          <a:xfrm>
            <a:off x="2081212" y="1352550"/>
            <a:ext cx="3124200" cy="1143000"/>
            <a:chOff x="2057400" y="685800"/>
            <a:chExt cx="3124200" cy="1143000"/>
          </a:xfrm>
          <a:solidFill>
            <a:schemeClr val="bg1">
              <a:lumMod val="95000"/>
            </a:schemeClr>
          </a:solidFill>
        </p:grpSpPr>
        <p:sp>
          <p:nvSpPr>
            <p:cNvPr id="6" name="Rechteck 5"/>
            <p:cNvSpPr/>
            <p:nvPr/>
          </p:nvSpPr>
          <p:spPr>
            <a:xfrm>
              <a:off x="2057400" y="685800"/>
              <a:ext cx="1447800" cy="9906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3733800" y="685800"/>
              <a:ext cx="1447800" cy="9906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3581400" y="685800"/>
              <a:ext cx="76200" cy="762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3581400" y="1752600"/>
              <a:ext cx="76200" cy="762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581400" y="762000"/>
              <a:ext cx="76200" cy="9906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232" name="Textfeld 30"/>
            <p:cNvSpPr txBox="1">
              <a:spLocks noChangeArrowheads="1"/>
            </p:cNvSpPr>
            <p:nvPr/>
          </p:nvSpPr>
          <p:spPr bwMode="auto">
            <a:xfrm>
              <a:off x="2413000" y="1047750"/>
              <a:ext cx="7620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>
                  <a:latin typeface="Arial" charset="0"/>
                  <a:cs typeface="Arial" charset="0"/>
                </a:rPr>
                <a:t>VFCW</a:t>
              </a:r>
            </a:p>
          </p:txBody>
        </p:sp>
        <p:sp>
          <p:nvSpPr>
            <p:cNvPr id="6233" name="Textfeld 31"/>
            <p:cNvSpPr txBox="1">
              <a:spLocks noChangeArrowheads="1"/>
            </p:cNvSpPr>
            <p:nvPr/>
          </p:nvSpPr>
          <p:spPr bwMode="auto">
            <a:xfrm>
              <a:off x="4083050" y="1054100"/>
              <a:ext cx="7620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>
                  <a:latin typeface="Arial" charset="0"/>
                  <a:cs typeface="Arial" charset="0"/>
                </a:rPr>
                <a:t>VFCW</a:t>
              </a:r>
            </a:p>
          </p:txBody>
        </p:sp>
      </p:grpSp>
      <p:grpSp>
        <p:nvGrpSpPr>
          <p:cNvPr id="4" name="Gruppieren 34"/>
          <p:cNvGrpSpPr>
            <a:grpSpLocks/>
          </p:cNvGrpSpPr>
          <p:nvPr/>
        </p:nvGrpSpPr>
        <p:grpSpPr bwMode="auto">
          <a:xfrm rot="5400000">
            <a:off x="4367212" y="3048000"/>
            <a:ext cx="1828800" cy="914400"/>
            <a:chOff x="5334000" y="1066800"/>
            <a:chExt cx="1828800" cy="914400"/>
          </a:xfrm>
          <a:solidFill>
            <a:schemeClr val="bg1">
              <a:lumMod val="95000"/>
            </a:schemeClr>
          </a:solidFill>
        </p:grpSpPr>
        <p:grpSp>
          <p:nvGrpSpPr>
            <p:cNvPr id="5" name="Gruppieren 19"/>
            <p:cNvGrpSpPr>
              <a:grpSpLocks/>
            </p:cNvGrpSpPr>
            <p:nvPr/>
          </p:nvGrpSpPr>
          <p:grpSpPr bwMode="auto">
            <a:xfrm>
              <a:off x="53340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12" name="Rechteck 1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16" name="Rechteck 1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1" name="Gruppieren 20"/>
            <p:cNvGrpSpPr>
              <a:grpSpLocks/>
            </p:cNvGrpSpPr>
            <p:nvPr/>
          </p:nvGrpSpPr>
          <p:grpSpPr bwMode="auto">
            <a:xfrm>
              <a:off x="57912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22" name="Rechteck 2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3" name="Rechteck 22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3" name="Gruppieren 23"/>
            <p:cNvGrpSpPr>
              <a:grpSpLocks/>
            </p:cNvGrpSpPr>
            <p:nvPr/>
          </p:nvGrpSpPr>
          <p:grpSpPr bwMode="auto">
            <a:xfrm>
              <a:off x="62484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25" name="Rechteck 24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6" name="Rechteck 2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4" name="Gruppieren 26"/>
            <p:cNvGrpSpPr>
              <a:grpSpLocks/>
            </p:cNvGrpSpPr>
            <p:nvPr/>
          </p:nvGrpSpPr>
          <p:grpSpPr bwMode="auto">
            <a:xfrm>
              <a:off x="67056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28" name="Rechteck 27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9" name="Rechteck 28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6218" name="Textfeld 32"/>
            <p:cNvSpPr txBox="1">
              <a:spLocks noChangeArrowheads="1"/>
            </p:cNvSpPr>
            <p:nvPr/>
          </p:nvSpPr>
          <p:spPr bwMode="auto">
            <a:xfrm rot="-5400000">
              <a:off x="5635627" y="1371600"/>
              <a:ext cx="7620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SDRB</a:t>
              </a:r>
            </a:p>
          </p:txBody>
        </p:sp>
      </p:grpSp>
      <p:grpSp>
        <p:nvGrpSpPr>
          <p:cNvPr id="15" name="Gruppieren 89"/>
          <p:cNvGrpSpPr>
            <a:grpSpLocks/>
          </p:cNvGrpSpPr>
          <p:nvPr/>
        </p:nvGrpSpPr>
        <p:grpSpPr bwMode="auto">
          <a:xfrm>
            <a:off x="3249612" y="2622550"/>
            <a:ext cx="1066800" cy="381000"/>
            <a:chOff x="5443541" y="2743200"/>
            <a:chExt cx="1066800" cy="381000"/>
          </a:xfrm>
          <a:solidFill>
            <a:schemeClr val="bg1">
              <a:lumMod val="95000"/>
            </a:schemeClr>
          </a:solidFill>
        </p:grpSpPr>
        <p:grpSp>
          <p:nvGrpSpPr>
            <p:cNvPr id="17" name="Gruppieren 54"/>
            <p:cNvGrpSpPr>
              <a:grpSpLocks/>
            </p:cNvGrpSpPr>
            <p:nvPr/>
          </p:nvGrpSpPr>
          <p:grpSpPr bwMode="auto">
            <a:xfrm flipH="1" flipV="1">
              <a:off x="5443541" y="2743200"/>
              <a:ext cx="1066800" cy="381000"/>
              <a:chOff x="5791200" y="2057400"/>
              <a:chExt cx="1066800" cy="381000"/>
            </a:xfrm>
            <a:grpFill/>
          </p:grpSpPr>
          <p:sp>
            <p:nvSpPr>
              <p:cNvPr id="36" name="Rechteck 35"/>
              <p:cNvSpPr/>
              <p:nvPr/>
            </p:nvSpPr>
            <p:spPr>
              <a:xfrm>
                <a:off x="5867400" y="2057400"/>
                <a:ext cx="685800" cy="3810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37" name="Rechteck 36"/>
              <p:cNvSpPr/>
              <p:nvPr/>
            </p:nvSpPr>
            <p:spPr>
              <a:xfrm>
                <a:off x="5791200" y="22098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grpSp>
            <p:nvGrpSpPr>
              <p:cNvPr id="18" name="Gruppieren 43"/>
              <p:cNvGrpSpPr>
                <a:grpSpLocks/>
              </p:cNvGrpSpPr>
              <p:nvPr/>
            </p:nvGrpSpPr>
            <p:grpSpPr bwMode="auto">
              <a:xfrm>
                <a:off x="5903123" y="2097877"/>
                <a:ext cx="616735" cy="76208"/>
                <a:chOff x="5903123" y="2102639"/>
                <a:chExt cx="616735" cy="76208"/>
              </a:xfrm>
              <a:grpFill/>
            </p:grpSpPr>
            <p:sp>
              <p:nvSpPr>
                <p:cNvPr id="38" name="Rechteck 37"/>
                <p:cNvSpPr/>
                <p:nvPr/>
              </p:nvSpPr>
              <p:spPr>
                <a:xfrm>
                  <a:off x="5903912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39" name="Rechteck 38"/>
                <p:cNvSpPr/>
                <p:nvPr/>
              </p:nvSpPr>
              <p:spPr>
                <a:xfrm>
                  <a:off x="6015037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0" name="Rechteck 39"/>
                <p:cNvSpPr/>
                <p:nvPr/>
              </p:nvSpPr>
              <p:spPr>
                <a:xfrm>
                  <a:off x="6122987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1" name="Rechteck 40"/>
                <p:cNvSpPr/>
                <p:nvPr/>
              </p:nvSpPr>
              <p:spPr>
                <a:xfrm>
                  <a:off x="6227762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2" name="Rechteck 41"/>
                <p:cNvSpPr/>
                <p:nvPr/>
              </p:nvSpPr>
              <p:spPr>
                <a:xfrm>
                  <a:off x="6337300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3" name="Rechteck 42"/>
                <p:cNvSpPr/>
                <p:nvPr/>
              </p:nvSpPr>
              <p:spPr>
                <a:xfrm>
                  <a:off x="6443662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grpSp>
            <p:nvGrpSpPr>
              <p:cNvPr id="19" name="Gruppieren 44"/>
              <p:cNvGrpSpPr>
                <a:grpSpLocks/>
              </p:cNvGrpSpPr>
              <p:nvPr/>
            </p:nvGrpSpPr>
            <p:grpSpPr bwMode="auto">
              <a:xfrm>
                <a:off x="5903115" y="2321715"/>
                <a:ext cx="616735" cy="76208"/>
                <a:chOff x="5903123" y="2102639"/>
                <a:chExt cx="616735" cy="76208"/>
              </a:xfrm>
              <a:grpFill/>
            </p:grpSpPr>
            <p:sp>
              <p:nvSpPr>
                <p:cNvPr id="46" name="Rechteck 45"/>
                <p:cNvSpPr/>
                <p:nvPr/>
              </p:nvSpPr>
              <p:spPr>
                <a:xfrm>
                  <a:off x="5902333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7" name="Rechteck 46"/>
                <p:cNvSpPr/>
                <p:nvPr/>
              </p:nvSpPr>
              <p:spPr>
                <a:xfrm>
                  <a:off x="6015045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8" name="Rechteck 47"/>
                <p:cNvSpPr/>
                <p:nvPr/>
              </p:nvSpPr>
              <p:spPr>
                <a:xfrm>
                  <a:off x="6121408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9" name="Rechteck 48"/>
                <p:cNvSpPr/>
                <p:nvPr/>
              </p:nvSpPr>
              <p:spPr>
                <a:xfrm>
                  <a:off x="6226183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0" name="Rechteck 49"/>
                <p:cNvSpPr/>
                <p:nvPr/>
              </p:nvSpPr>
              <p:spPr>
                <a:xfrm>
                  <a:off x="6335720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1" name="Rechteck 50"/>
                <p:cNvSpPr/>
                <p:nvPr/>
              </p:nvSpPr>
              <p:spPr>
                <a:xfrm>
                  <a:off x="6443670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sp>
            <p:nvSpPr>
              <p:cNvPr id="52" name="Rechteck 51"/>
              <p:cNvSpPr/>
              <p:nvPr/>
            </p:nvSpPr>
            <p:spPr>
              <a:xfrm>
                <a:off x="6553200" y="2057400"/>
                <a:ext cx="304800" cy="3810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54" name="Gerade Verbindung 53"/>
              <p:cNvCxnSpPr>
                <a:stCxn id="52" idx="0"/>
                <a:endCxn id="52" idx="2"/>
              </p:cNvCxnSpPr>
              <p:nvPr/>
            </p:nvCxnSpPr>
            <p:spPr>
              <a:xfrm>
                <a:off x="6705600" y="2057400"/>
                <a:ext cx="0" cy="38100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95" name="Textfeld 62"/>
            <p:cNvSpPr txBox="1">
              <a:spLocks noChangeArrowheads="1"/>
            </p:cNvSpPr>
            <p:nvPr/>
          </p:nvSpPr>
          <p:spPr bwMode="auto">
            <a:xfrm>
              <a:off x="5729289" y="2814637"/>
              <a:ext cx="762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>
                  <a:latin typeface="Arial" charset="0"/>
                  <a:cs typeface="Arial" charset="0"/>
                </a:rPr>
                <a:t>ABR</a:t>
              </a:r>
            </a:p>
          </p:txBody>
        </p:sp>
      </p:grpSp>
      <p:grpSp>
        <p:nvGrpSpPr>
          <p:cNvPr id="20" name="Gruppieren 65"/>
          <p:cNvGrpSpPr>
            <a:grpSpLocks/>
          </p:cNvGrpSpPr>
          <p:nvPr/>
        </p:nvGrpSpPr>
        <p:grpSpPr bwMode="auto">
          <a:xfrm rot="5400000">
            <a:off x="3675856" y="3291682"/>
            <a:ext cx="452437" cy="838200"/>
            <a:chOff x="6329362" y="2571752"/>
            <a:chExt cx="452438" cy="838192"/>
          </a:xfrm>
          <a:solidFill>
            <a:schemeClr val="bg1">
              <a:lumMod val="95000"/>
            </a:schemeClr>
          </a:solidFill>
        </p:grpSpPr>
        <p:grpSp>
          <p:nvGrpSpPr>
            <p:cNvPr id="21" name="Gruppieren 61"/>
            <p:cNvGrpSpPr>
              <a:grpSpLocks/>
            </p:cNvGrpSpPr>
            <p:nvPr/>
          </p:nvGrpSpPr>
          <p:grpSpPr bwMode="auto">
            <a:xfrm>
              <a:off x="6329362" y="2571752"/>
              <a:ext cx="452438" cy="838192"/>
              <a:chOff x="6329362" y="2571752"/>
              <a:chExt cx="452438" cy="838192"/>
            </a:xfrm>
            <a:grpFill/>
          </p:grpSpPr>
          <p:sp>
            <p:nvSpPr>
              <p:cNvPr id="56" name="Rechteck 55"/>
              <p:cNvSpPr/>
              <p:nvPr/>
            </p:nvSpPr>
            <p:spPr>
              <a:xfrm>
                <a:off x="6329362" y="2647951"/>
                <a:ext cx="452438" cy="685793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8" name="Rechteck 57"/>
              <p:cNvSpPr/>
              <p:nvPr/>
            </p:nvSpPr>
            <p:spPr>
              <a:xfrm>
                <a:off x="6505574" y="2571752"/>
                <a:ext cx="76200" cy="76199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9" name="Rechteck 58"/>
              <p:cNvSpPr/>
              <p:nvPr/>
            </p:nvSpPr>
            <p:spPr>
              <a:xfrm>
                <a:off x="6505574" y="3333744"/>
                <a:ext cx="76200" cy="76199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61" name="Gerade Verbindung 60"/>
              <p:cNvCxnSpPr/>
              <p:nvPr/>
            </p:nvCxnSpPr>
            <p:spPr>
              <a:xfrm>
                <a:off x="6329362" y="2895599"/>
                <a:ext cx="452438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89" name="Textfeld 63"/>
            <p:cNvSpPr txBox="1">
              <a:spLocks noChangeArrowheads="1"/>
            </p:cNvSpPr>
            <p:nvPr/>
          </p:nvSpPr>
          <p:spPr bwMode="auto">
            <a:xfrm rot="16200000">
              <a:off x="6349206" y="2992357"/>
              <a:ext cx="388939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ST</a:t>
              </a:r>
            </a:p>
          </p:txBody>
        </p:sp>
      </p:grpSp>
      <p:grpSp>
        <p:nvGrpSpPr>
          <p:cNvPr id="24" name="Gruppieren 78"/>
          <p:cNvGrpSpPr>
            <a:grpSpLocks/>
          </p:cNvGrpSpPr>
          <p:nvPr/>
        </p:nvGrpSpPr>
        <p:grpSpPr bwMode="auto">
          <a:xfrm>
            <a:off x="3414712" y="4033838"/>
            <a:ext cx="838200" cy="766762"/>
            <a:chOff x="5257800" y="3500438"/>
            <a:chExt cx="838200" cy="766762"/>
          </a:xfrm>
          <a:solidFill>
            <a:schemeClr val="bg1">
              <a:lumMod val="95000"/>
            </a:schemeClr>
          </a:solidFill>
        </p:grpSpPr>
        <p:grpSp>
          <p:nvGrpSpPr>
            <p:cNvPr id="27" name="Gruppieren 76"/>
            <p:cNvGrpSpPr>
              <a:grpSpLocks/>
            </p:cNvGrpSpPr>
            <p:nvPr/>
          </p:nvGrpSpPr>
          <p:grpSpPr bwMode="auto">
            <a:xfrm>
              <a:off x="5257800" y="3500438"/>
              <a:ext cx="838200" cy="766762"/>
              <a:chOff x="5257800" y="3500438"/>
              <a:chExt cx="838200" cy="766762"/>
            </a:xfrm>
            <a:grpFill/>
          </p:grpSpPr>
          <p:sp>
            <p:nvSpPr>
              <p:cNvPr id="68" name="Rechteck 67"/>
              <p:cNvSpPr/>
              <p:nvPr/>
            </p:nvSpPr>
            <p:spPr>
              <a:xfrm>
                <a:off x="5257800" y="3581400"/>
                <a:ext cx="838200" cy="6858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72" name="Gerade Verbindung 71"/>
              <p:cNvCxnSpPr/>
              <p:nvPr/>
            </p:nvCxnSpPr>
            <p:spPr>
              <a:xfrm flipH="1">
                <a:off x="5257800" y="3962400"/>
                <a:ext cx="838200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Gerade Verbindung 72"/>
              <p:cNvCxnSpPr/>
              <p:nvPr/>
            </p:nvCxnSpPr>
            <p:spPr>
              <a:xfrm flipV="1">
                <a:off x="5562600" y="3962400"/>
                <a:ext cx="0" cy="30480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Gerade Verbindung 74"/>
              <p:cNvCxnSpPr/>
              <p:nvPr/>
            </p:nvCxnSpPr>
            <p:spPr>
              <a:xfrm flipV="1">
                <a:off x="5791200" y="3962400"/>
                <a:ext cx="0" cy="30480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Rechteck 75"/>
              <p:cNvSpPr/>
              <p:nvPr/>
            </p:nvSpPr>
            <p:spPr>
              <a:xfrm>
                <a:off x="5326063" y="3500438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6182" name="Textfeld 77"/>
            <p:cNvSpPr txBox="1">
              <a:spLocks noChangeArrowheads="1"/>
            </p:cNvSpPr>
            <p:nvPr/>
          </p:nvSpPr>
          <p:spPr bwMode="auto">
            <a:xfrm>
              <a:off x="5348288" y="3657600"/>
              <a:ext cx="6858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RB/BT</a:t>
              </a:r>
            </a:p>
          </p:txBody>
        </p:sp>
      </p:grpSp>
      <p:grpSp>
        <p:nvGrpSpPr>
          <p:cNvPr id="30" name="Gruppieren 83"/>
          <p:cNvGrpSpPr>
            <a:grpSpLocks/>
          </p:cNvGrpSpPr>
          <p:nvPr/>
        </p:nvGrpSpPr>
        <p:grpSpPr bwMode="auto">
          <a:xfrm>
            <a:off x="2005012" y="4267200"/>
            <a:ext cx="685800" cy="533400"/>
            <a:chOff x="4953000" y="3429000"/>
            <a:chExt cx="685800" cy="533400"/>
          </a:xfrm>
          <a:solidFill>
            <a:schemeClr val="bg1">
              <a:lumMod val="95000"/>
            </a:schemeClr>
          </a:solidFill>
        </p:grpSpPr>
        <p:sp>
          <p:nvSpPr>
            <p:cNvPr id="81" name="Rechteck 80"/>
            <p:cNvSpPr/>
            <p:nvPr/>
          </p:nvSpPr>
          <p:spPr>
            <a:xfrm>
              <a:off x="5029200" y="3429000"/>
              <a:ext cx="533400" cy="5334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180" name="Textfeld 82"/>
            <p:cNvSpPr txBox="1">
              <a:spLocks noChangeArrowheads="1"/>
            </p:cNvSpPr>
            <p:nvPr/>
          </p:nvSpPr>
          <p:spPr bwMode="auto">
            <a:xfrm>
              <a:off x="4953000" y="3563779"/>
              <a:ext cx="6858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Storage</a:t>
              </a:r>
            </a:p>
          </p:txBody>
        </p:sp>
      </p:grpSp>
      <p:sp>
        <p:nvSpPr>
          <p:cNvPr id="89" name="Freihandform 88"/>
          <p:cNvSpPr/>
          <p:nvPr/>
        </p:nvSpPr>
        <p:spPr>
          <a:xfrm>
            <a:off x="938213" y="609600"/>
            <a:ext cx="7443787" cy="504825"/>
          </a:xfrm>
          <a:custGeom>
            <a:avLst/>
            <a:gdLst>
              <a:gd name="connsiteX0" fmla="*/ 0 w 7443409"/>
              <a:gd name="connsiteY0" fmla="*/ 396724 h 505581"/>
              <a:gd name="connsiteX1" fmla="*/ 1364343 w 7443409"/>
              <a:gd name="connsiteY1" fmla="*/ 91924 h 505581"/>
              <a:gd name="connsiteX2" fmla="*/ 3570514 w 7443409"/>
              <a:gd name="connsiteY2" fmla="*/ 237067 h 505581"/>
              <a:gd name="connsiteX3" fmla="*/ 5355771 w 7443409"/>
              <a:gd name="connsiteY3" fmla="*/ 33867 h 505581"/>
              <a:gd name="connsiteX4" fmla="*/ 7126514 w 7443409"/>
              <a:gd name="connsiteY4" fmla="*/ 440267 h 505581"/>
              <a:gd name="connsiteX5" fmla="*/ 7257143 w 7443409"/>
              <a:gd name="connsiteY5" fmla="*/ 425753 h 50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3409" h="505581">
                <a:moveTo>
                  <a:pt x="0" y="396724"/>
                </a:moveTo>
                <a:cubicBezTo>
                  <a:pt x="384628" y="257628"/>
                  <a:pt x="769257" y="118533"/>
                  <a:pt x="1364343" y="91924"/>
                </a:cubicBezTo>
                <a:cubicBezTo>
                  <a:pt x="1959429" y="65315"/>
                  <a:pt x="2905276" y="246743"/>
                  <a:pt x="3570514" y="237067"/>
                </a:cubicBezTo>
                <a:cubicBezTo>
                  <a:pt x="4235752" y="227391"/>
                  <a:pt x="4763104" y="0"/>
                  <a:pt x="5355771" y="33867"/>
                </a:cubicBezTo>
                <a:cubicBezTo>
                  <a:pt x="5948438" y="67734"/>
                  <a:pt x="6809619" y="374953"/>
                  <a:pt x="7126514" y="440267"/>
                </a:cubicBezTo>
                <a:cubicBezTo>
                  <a:pt x="7443409" y="505581"/>
                  <a:pt x="7232953" y="425753"/>
                  <a:pt x="7257143" y="425753"/>
                </a:cubicBezTo>
              </a:path>
            </a:pathLst>
          </a:cu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31" name="Gruppieren 84"/>
          <p:cNvGrpSpPr/>
          <p:nvPr/>
        </p:nvGrpSpPr>
        <p:grpSpPr>
          <a:xfrm>
            <a:off x="2081212" y="2514600"/>
            <a:ext cx="685800" cy="1066800"/>
            <a:chOff x="4191000" y="3048000"/>
            <a:chExt cx="685800" cy="1066800"/>
          </a:xfrm>
          <a:solidFill>
            <a:schemeClr val="bg1">
              <a:lumMod val="95000"/>
            </a:schemeClr>
          </a:solidFill>
        </p:grpSpPr>
        <p:sp>
          <p:nvSpPr>
            <p:cNvPr id="80" name="Rechteck 79"/>
            <p:cNvSpPr/>
            <p:nvPr/>
          </p:nvSpPr>
          <p:spPr>
            <a:xfrm>
              <a:off x="4191000" y="3048000"/>
              <a:ext cx="685800" cy="10668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4267200" y="3411379"/>
              <a:ext cx="533400" cy="246221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106" name="Ellipse 105"/>
          <p:cNvSpPr/>
          <p:nvPr/>
        </p:nvSpPr>
        <p:spPr>
          <a:xfrm>
            <a:off x="1852613" y="914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852613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0" name="Ellipse 109"/>
          <p:cNvSpPr/>
          <p:nvPr/>
        </p:nvSpPr>
        <p:spPr>
          <a:xfrm>
            <a:off x="5738813" y="579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1" name="Ellipse 110"/>
          <p:cNvSpPr/>
          <p:nvPr/>
        </p:nvSpPr>
        <p:spPr>
          <a:xfrm>
            <a:off x="5738813" y="838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12" name="Gerade Verbindung 111"/>
          <p:cNvCxnSpPr>
            <a:stCxn id="107" idx="6"/>
            <a:endCxn id="110" idx="2"/>
          </p:cNvCxnSpPr>
          <p:nvPr/>
        </p:nvCxnSpPr>
        <p:spPr>
          <a:xfrm>
            <a:off x="2005013" y="5867400"/>
            <a:ext cx="3733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>
            <a:stCxn id="110" idx="0"/>
            <a:endCxn id="111" idx="4"/>
          </p:cNvCxnSpPr>
          <p:nvPr/>
        </p:nvCxnSpPr>
        <p:spPr>
          <a:xfrm flipV="1">
            <a:off x="5815013" y="990600"/>
            <a:ext cx="0" cy="480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>
            <a:stCxn id="106" idx="4"/>
            <a:endCxn id="107" idx="0"/>
          </p:cNvCxnSpPr>
          <p:nvPr/>
        </p:nvCxnSpPr>
        <p:spPr>
          <a:xfrm>
            <a:off x="1928813" y="1066800"/>
            <a:ext cx="0" cy="472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>
            <a:off x="3644900" y="546100"/>
            <a:ext cx="0" cy="1905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>
            <a:stCxn id="9" idx="0"/>
            <a:endCxn id="52" idx="3"/>
          </p:cNvCxnSpPr>
          <p:nvPr/>
        </p:nvCxnSpPr>
        <p:spPr>
          <a:xfrm flipH="1">
            <a:off x="3249613" y="2419350"/>
            <a:ext cx="393700" cy="3937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>
            <a:stCxn id="52" idx="3"/>
            <a:endCxn id="37" idx="1"/>
          </p:cNvCxnSpPr>
          <p:nvPr/>
        </p:nvCxnSpPr>
        <p:spPr>
          <a:xfrm>
            <a:off x="3249613" y="2813050"/>
            <a:ext cx="1066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>
            <a:stCxn id="37" idx="1"/>
            <a:endCxn id="58" idx="0"/>
          </p:cNvCxnSpPr>
          <p:nvPr/>
        </p:nvCxnSpPr>
        <p:spPr>
          <a:xfrm>
            <a:off x="4316413" y="2813050"/>
            <a:ext cx="4762" cy="8858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92"/>
          <p:cNvCxnSpPr>
            <a:stCxn id="58" idx="0"/>
            <a:endCxn id="59" idx="2"/>
          </p:cNvCxnSpPr>
          <p:nvPr/>
        </p:nvCxnSpPr>
        <p:spPr>
          <a:xfrm flipH="1">
            <a:off x="3482975" y="3698875"/>
            <a:ext cx="838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94"/>
          <p:cNvCxnSpPr/>
          <p:nvPr/>
        </p:nvCxnSpPr>
        <p:spPr>
          <a:xfrm>
            <a:off x="3505200" y="3736975"/>
            <a:ext cx="0" cy="2968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>
            <a:stCxn id="16" idx="2"/>
            <a:endCxn id="37" idx="1"/>
          </p:cNvCxnSpPr>
          <p:nvPr/>
        </p:nvCxnSpPr>
        <p:spPr>
          <a:xfrm flipH="1">
            <a:off x="4316413" y="2813050"/>
            <a:ext cx="508000" cy="0"/>
          </a:xfrm>
          <a:prstGeom prst="line">
            <a:avLst/>
          </a:prstGeom>
          <a:ln w="38100">
            <a:solidFill>
              <a:srgbClr val="1872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feld 136"/>
          <p:cNvSpPr txBox="1">
            <a:spLocks noChangeArrowheads="1"/>
          </p:cNvSpPr>
          <p:nvPr/>
        </p:nvSpPr>
        <p:spPr bwMode="auto">
          <a:xfrm>
            <a:off x="6172200" y="1828800"/>
            <a:ext cx="2362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FF0000"/>
                </a:solidFill>
              </a:rPr>
              <a:t>Water Flow line (main treatment line)</a:t>
            </a:r>
          </a:p>
          <a:p>
            <a:endParaRPr lang="en-GB" altLang="en-US">
              <a:solidFill>
                <a:srgbClr val="FF0000"/>
              </a:solidFill>
            </a:endParaRPr>
          </a:p>
          <a:p>
            <a:r>
              <a:rPr lang="en-GB" altLang="en-US">
                <a:solidFill>
                  <a:srgbClr val="187223"/>
                </a:solidFill>
              </a:rPr>
              <a:t>Water Flow line (SDRB drainage)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1" name="Gerade Verbindung 150"/>
          <p:cNvCxnSpPr/>
          <p:nvPr/>
        </p:nvCxnSpPr>
        <p:spPr>
          <a:xfrm flipV="1">
            <a:off x="2171700" y="1428750"/>
            <a:ext cx="0" cy="99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Baseline - existing levels</a:t>
            </a:r>
            <a:endParaRPr lang="en-GB" altLang="en-US" sz="3600" b="1" i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AE3FC0D-4B2F-45C3-8C96-A49D3DDD44E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pSp>
        <p:nvGrpSpPr>
          <p:cNvPr id="3" name="Gruppieren 33"/>
          <p:cNvGrpSpPr>
            <a:grpSpLocks/>
          </p:cNvGrpSpPr>
          <p:nvPr/>
        </p:nvGrpSpPr>
        <p:grpSpPr bwMode="auto">
          <a:xfrm>
            <a:off x="609599" y="1352550"/>
            <a:ext cx="3124200" cy="1143000"/>
            <a:chOff x="2057400" y="685800"/>
            <a:chExt cx="3124200" cy="1143000"/>
          </a:xfrm>
          <a:solidFill>
            <a:schemeClr val="bg1">
              <a:lumMod val="95000"/>
            </a:schemeClr>
          </a:solidFill>
        </p:grpSpPr>
        <p:sp>
          <p:nvSpPr>
            <p:cNvPr id="6" name="Rechteck 5"/>
            <p:cNvSpPr/>
            <p:nvPr/>
          </p:nvSpPr>
          <p:spPr>
            <a:xfrm>
              <a:off x="2057400" y="685800"/>
              <a:ext cx="1447800" cy="9906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3733800" y="685800"/>
              <a:ext cx="1447800" cy="9906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3581400" y="685800"/>
              <a:ext cx="76200" cy="762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3581400" y="1752600"/>
              <a:ext cx="76200" cy="762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581400" y="762000"/>
              <a:ext cx="76200" cy="9906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232" name="Textfeld 30"/>
            <p:cNvSpPr txBox="1">
              <a:spLocks noChangeArrowheads="1"/>
            </p:cNvSpPr>
            <p:nvPr/>
          </p:nvSpPr>
          <p:spPr bwMode="auto">
            <a:xfrm>
              <a:off x="2413000" y="1047750"/>
              <a:ext cx="7620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>
                  <a:latin typeface="Arial" charset="0"/>
                  <a:cs typeface="Arial" charset="0"/>
                </a:rPr>
                <a:t>VFCW</a:t>
              </a:r>
            </a:p>
          </p:txBody>
        </p:sp>
        <p:sp>
          <p:nvSpPr>
            <p:cNvPr id="6233" name="Textfeld 31"/>
            <p:cNvSpPr txBox="1">
              <a:spLocks noChangeArrowheads="1"/>
            </p:cNvSpPr>
            <p:nvPr/>
          </p:nvSpPr>
          <p:spPr bwMode="auto">
            <a:xfrm>
              <a:off x="4083050" y="1054100"/>
              <a:ext cx="7620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>
                  <a:latin typeface="Arial" charset="0"/>
                  <a:cs typeface="Arial" charset="0"/>
                </a:rPr>
                <a:t>VFCW</a:t>
              </a:r>
            </a:p>
          </p:txBody>
        </p:sp>
      </p:grpSp>
      <p:grpSp>
        <p:nvGrpSpPr>
          <p:cNvPr id="4" name="Gruppieren 34"/>
          <p:cNvGrpSpPr>
            <a:grpSpLocks/>
          </p:cNvGrpSpPr>
          <p:nvPr/>
        </p:nvGrpSpPr>
        <p:grpSpPr bwMode="auto">
          <a:xfrm rot="5400000">
            <a:off x="2895599" y="3048000"/>
            <a:ext cx="1828800" cy="914400"/>
            <a:chOff x="5334000" y="1066800"/>
            <a:chExt cx="1828800" cy="914400"/>
          </a:xfrm>
          <a:solidFill>
            <a:schemeClr val="bg1">
              <a:lumMod val="95000"/>
            </a:schemeClr>
          </a:solidFill>
        </p:grpSpPr>
        <p:grpSp>
          <p:nvGrpSpPr>
            <p:cNvPr id="5" name="Gruppieren 19"/>
            <p:cNvGrpSpPr>
              <a:grpSpLocks/>
            </p:cNvGrpSpPr>
            <p:nvPr/>
          </p:nvGrpSpPr>
          <p:grpSpPr bwMode="auto">
            <a:xfrm>
              <a:off x="53340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12" name="Rechteck 1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16" name="Rechteck 1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1" name="Gruppieren 20"/>
            <p:cNvGrpSpPr>
              <a:grpSpLocks/>
            </p:cNvGrpSpPr>
            <p:nvPr/>
          </p:nvGrpSpPr>
          <p:grpSpPr bwMode="auto">
            <a:xfrm>
              <a:off x="57912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22" name="Rechteck 2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3" name="Rechteck 22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3" name="Gruppieren 23"/>
            <p:cNvGrpSpPr>
              <a:grpSpLocks/>
            </p:cNvGrpSpPr>
            <p:nvPr/>
          </p:nvGrpSpPr>
          <p:grpSpPr bwMode="auto">
            <a:xfrm>
              <a:off x="62484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25" name="Rechteck 24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6" name="Rechteck 2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4" name="Gruppieren 26"/>
            <p:cNvGrpSpPr>
              <a:grpSpLocks/>
            </p:cNvGrpSpPr>
            <p:nvPr/>
          </p:nvGrpSpPr>
          <p:grpSpPr bwMode="auto">
            <a:xfrm>
              <a:off x="67056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28" name="Rechteck 27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9" name="Rechteck 28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6218" name="Textfeld 32"/>
            <p:cNvSpPr txBox="1">
              <a:spLocks noChangeArrowheads="1"/>
            </p:cNvSpPr>
            <p:nvPr/>
          </p:nvSpPr>
          <p:spPr bwMode="auto">
            <a:xfrm rot="-5400000">
              <a:off x="5635627" y="1371600"/>
              <a:ext cx="7620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SDRB</a:t>
              </a:r>
            </a:p>
          </p:txBody>
        </p:sp>
      </p:grpSp>
      <p:grpSp>
        <p:nvGrpSpPr>
          <p:cNvPr id="15" name="Gruppieren 89"/>
          <p:cNvGrpSpPr>
            <a:grpSpLocks/>
          </p:cNvGrpSpPr>
          <p:nvPr/>
        </p:nvGrpSpPr>
        <p:grpSpPr bwMode="auto">
          <a:xfrm>
            <a:off x="1777999" y="2622550"/>
            <a:ext cx="1066800" cy="381000"/>
            <a:chOff x="5443541" y="2743200"/>
            <a:chExt cx="1066800" cy="381000"/>
          </a:xfrm>
          <a:solidFill>
            <a:schemeClr val="bg1">
              <a:lumMod val="95000"/>
            </a:schemeClr>
          </a:solidFill>
        </p:grpSpPr>
        <p:grpSp>
          <p:nvGrpSpPr>
            <p:cNvPr id="17" name="Gruppieren 54"/>
            <p:cNvGrpSpPr>
              <a:grpSpLocks/>
            </p:cNvGrpSpPr>
            <p:nvPr/>
          </p:nvGrpSpPr>
          <p:grpSpPr bwMode="auto">
            <a:xfrm flipH="1" flipV="1">
              <a:off x="5443541" y="2743200"/>
              <a:ext cx="1066800" cy="381000"/>
              <a:chOff x="5791200" y="2057400"/>
              <a:chExt cx="1066800" cy="381000"/>
            </a:xfrm>
            <a:grpFill/>
          </p:grpSpPr>
          <p:sp>
            <p:nvSpPr>
              <p:cNvPr id="36" name="Rechteck 35"/>
              <p:cNvSpPr/>
              <p:nvPr/>
            </p:nvSpPr>
            <p:spPr>
              <a:xfrm>
                <a:off x="5867400" y="2057400"/>
                <a:ext cx="685800" cy="3810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37" name="Rechteck 36"/>
              <p:cNvSpPr/>
              <p:nvPr/>
            </p:nvSpPr>
            <p:spPr>
              <a:xfrm>
                <a:off x="5791200" y="22098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grpSp>
            <p:nvGrpSpPr>
              <p:cNvPr id="18" name="Gruppieren 43"/>
              <p:cNvGrpSpPr>
                <a:grpSpLocks/>
              </p:cNvGrpSpPr>
              <p:nvPr/>
            </p:nvGrpSpPr>
            <p:grpSpPr bwMode="auto">
              <a:xfrm>
                <a:off x="5903123" y="2097877"/>
                <a:ext cx="616735" cy="76208"/>
                <a:chOff x="5903123" y="2102639"/>
                <a:chExt cx="616735" cy="76208"/>
              </a:xfrm>
              <a:grpFill/>
            </p:grpSpPr>
            <p:sp>
              <p:nvSpPr>
                <p:cNvPr id="38" name="Rechteck 37"/>
                <p:cNvSpPr/>
                <p:nvPr/>
              </p:nvSpPr>
              <p:spPr>
                <a:xfrm>
                  <a:off x="5903912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39" name="Rechteck 38"/>
                <p:cNvSpPr/>
                <p:nvPr/>
              </p:nvSpPr>
              <p:spPr>
                <a:xfrm>
                  <a:off x="6015037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0" name="Rechteck 39"/>
                <p:cNvSpPr/>
                <p:nvPr/>
              </p:nvSpPr>
              <p:spPr>
                <a:xfrm>
                  <a:off x="6122987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1" name="Rechteck 40"/>
                <p:cNvSpPr/>
                <p:nvPr/>
              </p:nvSpPr>
              <p:spPr>
                <a:xfrm>
                  <a:off x="6227762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2" name="Rechteck 41"/>
                <p:cNvSpPr/>
                <p:nvPr/>
              </p:nvSpPr>
              <p:spPr>
                <a:xfrm>
                  <a:off x="6337300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3" name="Rechteck 42"/>
                <p:cNvSpPr/>
                <p:nvPr/>
              </p:nvSpPr>
              <p:spPr>
                <a:xfrm>
                  <a:off x="6443662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grpSp>
            <p:nvGrpSpPr>
              <p:cNvPr id="19" name="Gruppieren 44"/>
              <p:cNvGrpSpPr>
                <a:grpSpLocks/>
              </p:cNvGrpSpPr>
              <p:nvPr/>
            </p:nvGrpSpPr>
            <p:grpSpPr bwMode="auto">
              <a:xfrm>
                <a:off x="5903115" y="2321715"/>
                <a:ext cx="616735" cy="76208"/>
                <a:chOff x="5903123" y="2102639"/>
                <a:chExt cx="616735" cy="76208"/>
              </a:xfrm>
              <a:grpFill/>
            </p:grpSpPr>
            <p:sp>
              <p:nvSpPr>
                <p:cNvPr id="46" name="Rechteck 45"/>
                <p:cNvSpPr/>
                <p:nvPr/>
              </p:nvSpPr>
              <p:spPr>
                <a:xfrm>
                  <a:off x="5902333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7" name="Rechteck 46"/>
                <p:cNvSpPr/>
                <p:nvPr/>
              </p:nvSpPr>
              <p:spPr>
                <a:xfrm>
                  <a:off x="6015045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8" name="Rechteck 47"/>
                <p:cNvSpPr/>
                <p:nvPr/>
              </p:nvSpPr>
              <p:spPr>
                <a:xfrm>
                  <a:off x="6121408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9" name="Rechteck 48"/>
                <p:cNvSpPr/>
                <p:nvPr/>
              </p:nvSpPr>
              <p:spPr>
                <a:xfrm>
                  <a:off x="6226183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0" name="Rechteck 49"/>
                <p:cNvSpPr/>
                <p:nvPr/>
              </p:nvSpPr>
              <p:spPr>
                <a:xfrm>
                  <a:off x="6335720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1" name="Rechteck 50"/>
                <p:cNvSpPr/>
                <p:nvPr/>
              </p:nvSpPr>
              <p:spPr>
                <a:xfrm>
                  <a:off x="6443670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sp>
            <p:nvSpPr>
              <p:cNvPr id="52" name="Rechteck 51"/>
              <p:cNvSpPr/>
              <p:nvPr/>
            </p:nvSpPr>
            <p:spPr>
              <a:xfrm>
                <a:off x="6553200" y="2057400"/>
                <a:ext cx="304800" cy="3810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54" name="Gerade Verbindung 53"/>
              <p:cNvCxnSpPr>
                <a:stCxn id="52" idx="0"/>
                <a:endCxn id="52" idx="2"/>
              </p:cNvCxnSpPr>
              <p:nvPr/>
            </p:nvCxnSpPr>
            <p:spPr>
              <a:xfrm>
                <a:off x="6705600" y="2057400"/>
                <a:ext cx="0" cy="38100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95" name="Textfeld 62"/>
            <p:cNvSpPr txBox="1">
              <a:spLocks noChangeArrowheads="1"/>
            </p:cNvSpPr>
            <p:nvPr/>
          </p:nvSpPr>
          <p:spPr bwMode="auto">
            <a:xfrm>
              <a:off x="5729289" y="2814637"/>
              <a:ext cx="762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>
                  <a:latin typeface="Arial" charset="0"/>
                  <a:cs typeface="Arial" charset="0"/>
                </a:rPr>
                <a:t>ABR</a:t>
              </a:r>
            </a:p>
          </p:txBody>
        </p:sp>
      </p:grpSp>
      <p:grpSp>
        <p:nvGrpSpPr>
          <p:cNvPr id="20" name="Gruppieren 65"/>
          <p:cNvGrpSpPr>
            <a:grpSpLocks/>
          </p:cNvGrpSpPr>
          <p:nvPr/>
        </p:nvGrpSpPr>
        <p:grpSpPr bwMode="auto">
          <a:xfrm rot="5400000">
            <a:off x="2204243" y="3291682"/>
            <a:ext cx="452437" cy="838200"/>
            <a:chOff x="6329362" y="2571752"/>
            <a:chExt cx="452438" cy="838192"/>
          </a:xfrm>
          <a:solidFill>
            <a:schemeClr val="bg1">
              <a:lumMod val="95000"/>
            </a:schemeClr>
          </a:solidFill>
        </p:grpSpPr>
        <p:grpSp>
          <p:nvGrpSpPr>
            <p:cNvPr id="21" name="Gruppieren 61"/>
            <p:cNvGrpSpPr>
              <a:grpSpLocks/>
            </p:cNvGrpSpPr>
            <p:nvPr/>
          </p:nvGrpSpPr>
          <p:grpSpPr bwMode="auto">
            <a:xfrm>
              <a:off x="6329362" y="2571752"/>
              <a:ext cx="452438" cy="838192"/>
              <a:chOff x="6329362" y="2571752"/>
              <a:chExt cx="452438" cy="838192"/>
            </a:xfrm>
            <a:grpFill/>
          </p:grpSpPr>
          <p:sp>
            <p:nvSpPr>
              <p:cNvPr id="56" name="Rechteck 55"/>
              <p:cNvSpPr/>
              <p:nvPr/>
            </p:nvSpPr>
            <p:spPr>
              <a:xfrm>
                <a:off x="6329362" y="2647951"/>
                <a:ext cx="452438" cy="685793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8" name="Rechteck 57"/>
              <p:cNvSpPr/>
              <p:nvPr/>
            </p:nvSpPr>
            <p:spPr>
              <a:xfrm>
                <a:off x="6505574" y="2571752"/>
                <a:ext cx="76200" cy="76199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9" name="Rechteck 58"/>
              <p:cNvSpPr/>
              <p:nvPr/>
            </p:nvSpPr>
            <p:spPr>
              <a:xfrm>
                <a:off x="6505574" y="3333744"/>
                <a:ext cx="76200" cy="76199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61" name="Gerade Verbindung 60"/>
              <p:cNvCxnSpPr/>
              <p:nvPr/>
            </p:nvCxnSpPr>
            <p:spPr>
              <a:xfrm>
                <a:off x="6329362" y="2895599"/>
                <a:ext cx="452438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89" name="Textfeld 63"/>
            <p:cNvSpPr txBox="1">
              <a:spLocks noChangeArrowheads="1"/>
            </p:cNvSpPr>
            <p:nvPr/>
          </p:nvSpPr>
          <p:spPr bwMode="auto">
            <a:xfrm rot="16200000">
              <a:off x="6349206" y="2992357"/>
              <a:ext cx="388939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ST</a:t>
              </a:r>
            </a:p>
          </p:txBody>
        </p:sp>
      </p:grpSp>
      <p:grpSp>
        <p:nvGrpSpPr>
          <p:cNvPr id="24" name="Gruppieren 78"/>
          <p:cNvGrpSpPr>
            <a:grpSpLocks/>
          </p:cNvGrpSpPr>
          <p:nvPr/>
        </p:nvGrpSpPr>
        <p:grpSpPr bwMode="auto">
          <a:xfrm>
            <a:off x="1943099" y="4033838"/>
            <a:ext cx="838200" cy="766762"/>
            <a:chOff x="5257800" y="3500438"/>
            <a:chExt cx="838200" cy="766762"/>
          </a:xfrm>
          <a:solidFill>
            <a:schemeClr val="bg1">
              <a:lumMod val="95000"/>
            </a:schemeClr>
          </a:solidFill>
        </p:grpSpPr>
        <p:grpSp>
          <p:nvGrpSpPr>
            <p:cNvPr id="27" name="Gruppieren 76"/>
            <p:cNvGrpSpPr>
              <a:grpSpLocks/>
            </p:cNvGrpSpPr>
            <p:nvPr/>
          </p:nvGrpSpPr>
          <p:grpSpPr bwMode="auto">
            <a:xfrm>
              <a:off x="5257800" y="3500438"/>
              <a:ext cx="838200" cy="766762"/>
              <a:chOff x="5257800" y="3500438"/>
              <a:chExt cx="838200" cy="766762"/>
            </a:xfrm>
            <a:grpFill/>
          </p:grpSpPr>
          <p:sp>
            <p:nvSpPr>
              <p:cNvPr id="68" name="Rechteck 67"/>
              <p:cNvSpPr/>
              <p:nvPr/>
            </p:nvSpPr>
            <p:spPr>
              <a:xfrm>
                <a:off x="5257800" y="3581400"/>
                <a:ext cx="838200" cy="6858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72" name="Gerade Verbindung 71"/>
              <p:cNvCxnSpPr/>
              <p:nvPr/>
            </p:nvCxnSpPr>
            <p:spPr>
              <a:xfrm flipH="1">
                <a:off x="5257800" y="3962400"/>
                <a:ext cx="838200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Gerade Verbindung 72"/>
              <p:cNvCxnSpPr/>
              <p:nvPr/>
            </p:nvCxnSpPr>
            <p:spPr>
              <a:xfrm flipV="1">
                <a:off x="5562600" y="3962400"/>
                <a:ext cx="0" cy="30480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Gerade Verbindung 74"/>
              <p:cNvCxnSpPr/>
              <p:nvPr/>
            </p:nvCxnSpPr>
            <p:spPr>
              <a:xfrm flipV="1">
                <a:off x="5791200" y="3962400"/>
                <a:ext cx="0" cy="30480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Rechteck 75"/>
              <p:cNvSpPr/>
              <p:nvPr/>
            </p:nvSpPr>
            <p:spPr>
              <a:xfrm>
                <a:off x="5326063" y="3500438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6182" name="Textfeld 77"/>
            <p:cNvSpPr txBox="1">
              <a:spLocks noChangeArrowheads="1"/>
            </p:cNvSpPr>
            <p:nvPr/>
          </p:nvSpPr>
          <p:spPr bwMode="auto">
            <a:xfrm>
              <a:off x="5348288" y="3657600"/>
              <a:ext cx="6858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RB/BT</a:t>
              </a:r>
            </a:p>
          </p:txBody>
        </p:sp>
      </p:grpSp>
      <p:grpSp>
        <p:nvGrpSpPr>
          <p:cNvPr id="30" name="Gruppieren 83"/>
          <p:cNvGrpSpPr>
            <a:grpSpLocks/>
          </p:cNvGrpSpPr>
          <p:nvPr/>
        </p:nvGrpSpPr>
        <p:grpSpPr bwMode="auto">
          <a:xfrm>
            <a:off x="533399" y="4267200"/>
            <a:ext cx="685800" cy="533400"/>
            <a:chOff x="4953000" y="3429000"/>
            <a:chExt cx="685800" cy="533400"/>
          </a:xfrm>
          <a:solidFill>
            <a:schemeClr val="bg1">
              <a:lumMod val="95000"/>
            </a:schemeClr>
          </a:solidFill>
        </p:grpSpPr>
        <p:sp>
          <p:nvSpPr>
            <p:cNvPr id="81" name="Rechteck 80"/>
            <p:cNvSpPr/>
            <p:nvPr/>
          </p:nvSpPr>
          <p:spPr>
            <a:xfrm>
              <a:off x="5029200" y="3429000"/>
              <a:ext cx="533400" cy="5334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180" name="Textfeld 82"/>
            <p:cNvSpPr txBox="1">
              <a:spLocks noChangeArrowheads="1"/>
            </p:cNvSpPr>
            <p:nvPr/>
          </p:nvSpPr>
          <p:spPr bwMode="auto">
            <a:xfrm>
              <a:off x="4953000" y="3563779"/>
              <a:ext cx="6858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Storage</a:t>
              </a:r>
            </a:p>
          </p:txBody>
        </p:sp>
      </p:grpSp>
      <p:sp>
        <p:nvSpPr>
          <p:cNvPr id="89" name="Freihandform 88"/>
          <p:cNvSpPr/>
          <p:nvPr/>
        </p:nvSpPr>
        <p:spPr>
          <a:xfrm>
            <a:off x="0" y="609600"/>
            <a:ext cx="6910388" cy="504825"/>
          </a:xfrm>
          <a:custGeom>
            <a:avLst/>
            <a:gdLst>
              <a:gd name="connsiteX0" fmla="*/ 0 w 7443409"/>
              <a:gd name="connsiteY0" fmla="*/ 396724 h 505581"/>
              <a:gd name="connsiteX1" fmla="*/ 1364343 w 7443409"/>
              <a:gd name="connsiteY1" fmla="*/ 91924 h 505581"/>
              <a:gd name="connsiteX2" fmla="*/ 3570514 w 7443409"/>
              <a:gd name="connsiteY2" fmla="*/ 237067 h 505581"/>
              <a:gd name="connsiteX3" fmla="*/ 5355771 w 7443409"/>
              <a:gd name="connsiteY3" fmla="*/ 33867 h 505581"/>
              <a:gd name="connsiteX4" fmla="*/ 7126514 w 7443409"/>
              <a:gd name="connsiteY4" fmla="*/ 440267 h 505581"/>
              <a:gd name="connsiteX5" fmla="*/ 7257143 w 7443409"/>
              <a:gd name="connsiteY5" fmla="*/ 425753 h 50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3409" h="505581">
                <a:moveTo>
                  <a:pt x="0" y="396724"/>
                </a:moveTo>
                <a:cubicBezTo>
                  <a:pt x="384628" y="257628"/>
                  <a:pt x="769257" y="118533"/>
                  <a:pt x="1364343" y="91924"/>
                </a:cubicBezTo>
                <a:cubicBezTo>
                  <a:pt x="1959429" y="65315"/>
                  <a:pt x="2905276" y="246743"/>
                  <a:pt x="3570514" y="237067"/>
                </a:cubicBezTo>
                <a:cubicBezTo>
                  <a:pt x="4235752" y="227391"/>
                  <a:pt x="4763104" y="0"/>
                  <a:pt x="5355771" y="33867"/>
                </a:cubicBezTo>
                <a:cubicBezTo>
                  <a:pt x="5948438" y="67734"/>
                  <a:pt x="6809619" y="374953"/>
                  <a:pt x="7126514" y="440267"/>
                </a:cubicBezTo>
                <a:cubicBezTo>
                  <a:pt x="7443409" y="505581"/>
                  <a:pt x="7232953" y="425753"/>
                  <a:pt x="7257143" y="425753"/>
                </a:cubicBezTo>
              </a:path>
            </a:pathLst>
          </a:cu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31" name="Gruppieren 84"/>
          <p:cNvGrpSpPr/>
          <p:nvPr/>
        </p:nvGrpSpPr>
        <p:grpSpPr>
          <a:xfrm>
            <a:off x="609599" y="2514600"/>
            <a:ext cx="685800" cy="1066800"/>
            <a:chOff x="4191000" y="3048000"/>
            <a:chExt cx="685800" cy="1066800"/>
          </a:xfrm>
          <a:solidFill>
            <a:schemeClr val="bg1">
              <a:lumMod val="95000"/>
            </a:schemeClr>
          </a:solidFill>
        </p:grpSpPr>
        <p:sp>
          <p:nvSpPr>
            <p:cNvPr id="80" name="Rechteck 79"/>
            <p:cNvSpPr/>
            <p:nvPr/>
          </p:nvSpPr>
          <p:spPr>
            <a:xfrm>
              <a:off x="4191000" y="3048000"/>
              <a:ext cx="685800" cy="10668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4267200" y="3411379"/>
              <a:ext cx="533400" cy="246221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115" name="Textfeld 114"/>
          <p:cNvSpPr txBox="1">
            <a:spLocks noChangeArrowheads="1"/>
          </p:cNvSpPr>
          <p:nvPr/>
        </p:nvSpPr>
        <p:spPr bwMode="auto">
          <a:xfrm>
            <a:off x="2176463" y="388938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3" name="Textfeld 136"/>
          <p:cNvSpPr txBox="1">
            <a:spLocks noChangeArrowheads="1"/>
          </p:cNvSpPr>
          <p:nvPr/>
        </p:nvSpPr>
        <p:spPr bwMode="auto">
          <a:xfrm>
            <a:off x="4495800" y="1371600"/>
            <a:ext cx="39624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Example:</a:t>
            </a:r>
          </a:p>
          <a:p>
            <a:endParaRPr lang="en-GB" altLang="en-US"/>
          </a:p>
          <a:p>
            <a:r>
              <a:rPr lang="en-GB" altLang="en-US">
                <a:solidFill>
                  <a:srgbClr val="FF0000"/>
                </a:solidFill>
              </a:rPr>
              <a:t>1: 1400.000m (final discharge point)</a:t>
            </a:r>
          </a:p>
          <a:p>
            <a:r>
              <a:rPr lang="en-GB" altLang="en-US">
                <a:solidFill>
                  <a:srgbClr val="FF0000"/>
                </a:solidFill>
              </a:rPr>
              <a:t>2: 1400.500m (inspection chamber)</a:t>
            </a:r>
          </a:p>
          <a:p>
            <a:r>
              <a:rPr lang="en-GB" altLang="en-US">
                <a:solidFill>
                  <a:srgbClr val="FF0000"/>
                </a:solidFill>
              </a:rPr>
              <a:t>3: 1401.000m (VFCW outlet channel)</a:t>
            </a:r>
          </a:p>
          <a:p>
            <a:r>
              <a:rPr lang="en-GB" altLang="en-US">
                <a:solidFill>
                  <a:srgbClr val="FF0000"/>
                </a:solidFill>
              </a:rPr>
              <a:t>4: 1402.000m (ABR/BT outlet pipe)</a:t>
            </a:r>
          </a:p>
          <a:p>
            <a:r>
              <a:rPr lang="en-GB" altLang="en-US">
                <a:solidFill>
                  <a:srgbClr val="FF0000"/>
                </a:solidFill>
              </a:rPr>
              <a:t>5: 1403.000m (ST outlet pipe)</a:t>
            </a:r>
          </a:p>
          <a:p>
            <a:r>
              <a:rPr lang="en-GB" altLang="en-US">
                <a:solidFill>
                  <a:srgbClr val="FF0000"/>
                </a:solidFill>
              </a:rPr>
              <a:t>6: 1404.000m (RB/BT outlet pipe)</a:t>
            </a:r>
          </a:p>
          <a:p>
            <a:r>
              <a:rPr lang="en-GB" altLang="en-US">
                <a:solidFill>
                  <a:srgbClr val="187223"/>
                </a:solidFill>
              </a:rPr>
              <a:t>7: 1402.000m (SDRB outlet pipe)</a:t>
            </a:r>
          </a:p>
          <a:p>
            <a:endParaRPr lang="en-GB" altLang="en-US">
              <a:solidFill>
                <a:srgbClr val="FF0000"/>
              </a:solidFill>
            </a:endParaRPr>
          </a:p>
          <a:p>
            <a:endParaRPr lang="en-GB" altLang="en-US">
              <a:solidFill>
                <a:srgbClr val="FF0000"/>
              </a:solidFill>
            </a:endParaRPr>
          </a:p>
        </p:txBody>
      </p:sp>
      <p:sp>
        <p:nvSpPr>
          <p:cNvPr id="84" name="Ellipse 83"/>
          <p:cNvSpPr/>
          <p:nvPr/>
        </p:nvSpPr>
        <p:spPr>
          <a:xfrm>
            <a:off x="2133600" y="5334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85" name="Ellipse 84"/>
          <p:cNvSpPr/>
          <p:nvPr/>
        </p:nvSpPr>
        <p:spPr>
          <a:xfrm>
            <a:off x="2133600" y="9144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86" name="Textfeld 85"/>
          <p:cNvSpPr txBox="1">
            <a:spLocks noChangeArrowheads="1"/>
          </p:cNvSpPr>
          <p:nvPr/>
        </p:nvSpPr>
        <p:spPr bwMode="auto">
          <a:xfrm>
            <a:off x="2184400" y="762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7" name="Ellipse 86"/>
          <p:cNvSpPr/>
          <p:nvPr/>
        </p:nvSpPr>
        <p:spPr>
          <a:xfrm>
            <a:off x="2133600" y="13335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2184400" y="10668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0" name="Ellipse 89"/>
          <p:cNvSpPr/>
          <p:nvPr/>
        </p:nvSpPr>
        <p:spPr>
          <a:xfrm>
            <a:off x="1828800" y="25908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91" name="Textfeld 90"/>
          <p:cNvSpPr txBox="1">
            <a:spLocks noChangeArrowheads="1"/>
          </p:cNvSpPr>
          <p:nvPr/>
        </p:nvSpPr>
        <p:spPr bwMode="auto">
          <a:xfrm>
            <a:off x="1447800" y="2460625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2" name="Ellipse 91"/>
          <p:cNvSpPr/>
          <p:nvPr/>
        </p:nvSpPr>
        <p:spPr>
          <a:xfrm>
            <a:off x="2781300" y="3603625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93" name="Textfeld 92"/>
          <p:cNvSpPr txBox="1">
            <a:spLocks noChangeArrowheads="1"/>
          </p:cNvSpPr>
          <p:nvPr/>
        </p:nvSpPr>
        <p:spPr bwMode="auto">
          <a:xfrm>
            <a:off x="2827338" y="34671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94" name="Ellipse 93"/>
          <p:cNvSpPr/>
          <p:nvPr/>
        </p:nvSpPr>
        <p:spPr>
          <a:xfrm>
            <a:off x="1989138" y="4016375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95" name="Textfeld 94"/>
          <p:cNvSpPr txBox="1">
            <a:spLocks noChangeArrowheads="1"/>
          </p:cNvSpPr>
          <p:nvPr/>
        </p:nvSpPr>
        <p:spPr bwMode="auto">
          <a:xfrm>
            <a:off x="1647825" y="3886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6" name="Ellipse 95"/>
          <p:cNvSpPr/>
          <p:nvPr/>
        </p:nvSpPr>
        <p:spPr>
          <a:xfrm>
            <a:off x="3324225" y="2752725"/>
            <a:ext cx="76200" cy="76200"/>
          </a:xfrm>
          <a:prstGeom prst="ellipse">
            <a:avLst/>
          </a:prstGeom>
          <a:solidFill>
            <a:srgbClr val="187223"/>
          </a:solidFill>
          <a:ln>
            <a:solidFill>
              <a:srgbClr val="1872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97" name="Textfeld 96"/>
          <p:cNvSpPr txBox="1">
            <a:spLocks noChangeArrowheads="1"/>
          </p:cNvSpPr>
          <p:nvPr/>
        </p:nvSpPr>
        <p:spPr bwMode="auto">
          <a:xfrm>
            <a:off x="2979738" y="266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187223"/>
                </a:solidFill>
              </a:rPr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84" grpId="0" animBg="1"/>
      <p:bldP spid="85" grpId="0" animBg="1"/>
      <p:bldP spid="86" grpId="0"/>
      <p:bldP spid="87" grpId="0" animBg="1"/>
      <p:bldP spid="88" grpId="0"/>
      <p:bldP spid="90" grpId="0" animBg="1"/>
      <p:bldP spid="91" grpId="0"/>
      <p:bldP spid="92" grpId="0" animBg="1"/>
      <p:bldP spid="93" grpId="0"/>
      <p:bldP spid="94" grpId="0" animBg="1"/>
      <p:bldP spid="95" grpId="0"/>
      <p:bldP spid="96" grpId="0" animBg="1"/>
      <p:bldP spid="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1" name="Gerade Verbindung 150"/>
          <p:cNvCxnSpPr/>
          <p:nvPr/>
        </p:nvCxnSpPr>
        <p:spPr>
          <a:xfrm flipV="1">
            <a:off x="2171700" y="1428750"/>
            <a:ext cx="0" cy="99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Design – required </a:t>
            </a:r>
            <a:r>
              <a:rPr lang="en-GB" altLang="en-US" sz="3600" b="1" i="1" u="sng" smtClean="0">
                <a:solidFill>
                  <a:schemeClr val="tx2"/>
                </a:solidFill>
                <a:cs typeface="Calibri" panose="020F0502020204030204" pitchFamily="34" charset="0"/>
              </a:rPr>
              <a:t>minimum</a:t>
            </a:r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 levels</a:t>
            </a:r>
            <a:endParaRPr lang="en-GB" altLang="en-US" sz="3600" b="1" i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819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896884C-F11C-4CF4-A778-3A3DE01DC20B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pSp>
        <p:nvGrpSpPr>
          <p:cNvPr id="3" name="Gruppieren 33"/>
          <p:cNvGrpSpPr>
            <a:grpSpLocks/>
          </p:cNvGrpSpPr>
          <p:nvPr/>
        </p:nvGrpSpPr>
        <p:grpSpPr bwMode="auto">
          <a:xfrm>
            <a:off x="609599" y="1352550"/>
            <a:ext cx="3124200" cy="1143000"/>
            <a:chOff x="2057400" y="685800"/>
            <a:chExt cx="3124200" cy="1143000"/>
          </a:xfrm>
          <a:solidFill>
            <a:schemeClr val="bg1">
              <a:lumMod val="95000"/>
            </a:schemeClr>
          </a:solidFill>
        </p:grpSpPr>
        <p:sp>
          <p:nvSpPr>
            <p:cNvPr id="6" name="Rechteck 5"/>
            <p:cNvSpPr/>
            <p:nvPr/>
          </p:nvSpPr>
          <p:spPr>
            <a:xfrm>
              <a:off x="2057400" y="685800"/>
              <a:ext cx="1447800" cy="9906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3733800" y="685800"/>
              <a:ext cx="1447800" cy="9906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3581400" y="685800"/>
              <a:ext cx="76200" cy="762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3581400" y="1752600"/>
              <a:ext cx="76200" cy="762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581400" y="762000"/>
              <a:ext cx="76200" cy="9906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232" name="Textfeld 30"/>
            <p:cNvSpPr txBox="1">
              <a:spLocks noChangeArrowheads="1"/>
            </p:cNvSpPr>
            <p:nvPr/>
          </p:nvSpPr>
          <p:spPr bwMode="auto">
            <a:xfrm>
              <a:off x="2413000" y="1047750"/>
              <a:ext cx="7620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>
                  <a:latin typeface="Arial" charset="0"/>
                  <a:cs typeface="Arial" charset="0"/>
                </a:rPr>
                <a:t>VFCW</a:t>
              </a:r>
            </a:p>
          </p:txBody>
        </p:sp>
        <p:sp>
          <p:nvSpPr>
            <p:cNvPr id="6233" name="Textfeld 31"/>
            <p:cNvSpPr txBox="1">
              <a:spLocks noChangeArrowheads="1"/>
            </p:cNvSpPr>
            <p:nvPr/>
          </p:nvSpPr>
          <p:spPr bwMode="auto">
            <a:xfrm>
              <a:off x="4083050" y="1054100"/>
              <a:ext cx="7620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>
                  <a:latin typeface="Arial" charset="0"/>
                  <a:cs typeface="Arial" charset="0"/>
                </a:rPr>
                <a:t>VFCW</a:t>
              </a:r>
            </a:p>
          </p:txBody>
        </p:sp>
      </p:grpSp>
      <p:grpSp>
        <p:nvGrpSpPr>
          <p:cNvPr id="4" name="Gruppieren 34"/>
          <p:cNvGrpSpPr>
            <a:grpSpLocks/>
          </p:cNvGrpSpPr>
          <p:nvPr/>
        </p:nvGrpSpPr>
        <p:grpSpPr bwMode="auto">
          <a:xfrm rot="5400000">
            <a:off x="2895599" y="3048000"/>
            <a:ext cx="1828800" cy="914400"/>
            <a:chOff x="5334000" y="1066800"/>
            <a:chExt cx="1828800" cy="914400"/>
          </a:xfrm>
          <a:solidFill>
            <a:schemeClr val="bg1">
              <a:lumMod val="95000"/>
            </a:schemeClr>
          </a:solidFill>
        </p:grpSpPr>
        <p:grpSp>
          <p:nvGrpSpPr>
            <p:cNvPr id="5" name="Gruppieren 19"/>
            <p:cNvGrpSpPr>
              <a:grpSpLocks/>
            </p:cNvGrpSpPr>
            <p:nvPr/>
          </p:nvGrpSpPr>
          <p:grpSpPr bwMode="auto">
            <a:xfrm>
              <a:off x="53340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12" name="Rechteck 1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16" name="Rechteck 1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1" name="Gruppieren 20"/>
            <p:cNvGrpSpPr>
              <a:grpSpLocks/>
            </p:cNvGrpSpPr>
            <p:nvPr/>
          </p:nvGrpSpPr>
          <p:grpSpPr bwMode="auto">
            <a:xfrm>
              <a:off x="57912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22" name="Rechteck 21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3" name="Rechteck 22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3" name="Gruppieren 23"/>
            <p:cNvGrpSpPr>
              <a:grpSpLocks/>
            </p:cNvGrpSpPr>
            <p:nvPr/>
          </p:nvGrpSpPr>
          <p:grpSpPr bwMode="auto">
            <a:xfrm>
              <a:off x="62484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25" name="Rechteck 24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6" name="Rechteck 25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grpSp>
          <p:nvGrpSpPr>
            <p:cNvPr id="14" name="Gruppieren 26"/>
            <p:cNvGrpSpPr>
              <a:grpSpLocks/>
            </p:cNvGrpSpPr>
            <p:nvPr/>
          </p:nvGrpSpPr>
          <p:grpSpPr bwMode="auto">
            <a:xfrm>
              <a:off x="6705600" y="1066800"/>
              <a:ext cx="457200" cy="914400"/>
              <a:chOff x="5334000" y="1066800"/>
              <a:chExt cx="457200" cy="914400"/>
            </a:xfrm>
            <a:grpFill/>
          </p:grpSpPr>
          <p:sp>
            <p:nvSpPr>
              <p:cNvPr id="28" name="Rechteck 27"/>
              <p:cNvSpPr/>
              <p:nvPr/>
            </p:nvSpPr>
            <p:spPr>
              <a:xfrm>
                <a:off x="5334000" y="1066800"/>
                <a:ext cx="457200" cy="8382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29" name="Rechteck 28"/>
              <p:cNvSpPr/>
              <p:nvPr/>
            </p:nvSpPr>
            <p:spPr bwMode="auto">
              <a:xfrm>
                <a:off x="5518150" y="19050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6218" name="Textfeld 32"/>
            <p:cNvSpPr txBox="1">
              <a:spLocks noChangeArrowheads="1"/>
            </p:cNvSpPr>
            <p:nvPr/>
          </p:nvSpPr>
          <p:spPr bwMode="auto">
            <a:xfrm rot="-5400000">
              <a:off x="5635627" y="1371600"/>
              <a:ext cx="7620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SDRB</a:t>
              </a:r>
            </a:p>
          </p:txBody>
        </p:sp>
      </p:grpSp>
      <p:grpSp>
        <p:nvGrpSpPr>
          <p:cNvPr id="15" name="Gruppieren 89"/>
          <p:cNvGrpSpPr>
            <a:grpSpLocks/>
          </p:cNvGrpSpPr>
          <p:nvPr/>
        </p:nvGrpSpPr>
        <p:grpSpPr bwMode="auto">
          <a:xfrm>
            <a:off x="1777999" y="2622550"/>
            <a:ext cx="1066800" cy="381000"/>
            <a:chOff x="5443541" y="2743200"/>
            <a:chExt cx="1066800" cy="381000"/>
          </a:xfrm>
          <a:solidFill>
            <a:schemeClr val="bg1">
              <a:lumMod val="95000"/>
            </a:schemeClr>
          </a:solidFill>
        </p:grpSpPr>
        <p:grpSp>
          <p:nvGrpSpPr>
            <p:cNvPr id="17" name="Gruppieren 54"/>
            <p:cNvGrpSpPr>
              <a:grpSpLocks/>
            </p:cNvGrpSpPr>
            <p:nvPr/>
          </p:nvGrpSpPr>
          <p:grpSpPr bwMode="auto">
            <a:xfrm flipH="1" flipV="1">
              <a:off x="5443541" y="2743200"/>
              <a:ext cx="1066800" cy="381000"/>
              <a:chOff x="5791200" y="2057400"/>
              <a:chExt cx="1066800" cy="381000"/>
            </a:xfrm>
            <a:grpFill/>
          </p:grpSpPr>
          <p:sp>
            <p:nvSpPr>
              <p:cNvPr id="36" name="Rechteck 35"/>
              <p:cNvSpPr/>
              <p:nvPr/>
            </p:nvSpPr>
            <p:spPr>
              <a:xfrm>
                <a:off x="5867400" y="2057400"/>
                <a:ext cx="685800" cy="3810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37" name="Rechteck 36"/>
              <p:cNvSpPr/>
              <p:nvPr/>
            </p:nvSpPr>
            <p:spPr>
              <a:xfrm>
                <a:off x="5791200" y="2209800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grpSp>
            <p:nvGrpSpPr>
              <p:cNvPr id="18" name="Gruppieren 43"/>
              <p:cNvGrpSpPr>
                <a:grpSpLocks/>
              </p:cNvGrpSpPr>
              <p:nvPr/>
            </p:nvGrpSpPr>
            <p:grpSpPr bwMode="auto">
              <a:xfrm>
                <a:off x="5903123" y="2097877"/>
                <a:ext cx="616735" cy="76208"/>
                <a:chOff x="5903123" y="2102639"/>
                <a:chExt cx="616735" cy="76208"/>
              </a:xfrm>
              <a:grpFill/>
            </p:grpSpPr>
            <p:sp>
              <p:nvSpPr>
                <p:cNvPr id="38" name="Rechteck 37"/>
                <p:cNvSpPr/>
                <p:nvPr/>
              </p:nvSpPr>
              <p:spPr>
                <a:xfrm>
                  <a:off x="5903912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39" name="Rechteck 38"/>
                <p:cNvSpPr/>
                <p:nvPr/>
              </p:nvSpPr>
              <p:spPr>
                <a:xfrm>
                  <a:off x="6015037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0" name="Rechteck 39"/>
                <p:cNvSpPr/>
                <p:nvPr/>
              </p:nvSpPr>
              <p:spPr>
                <a:xfrm>
                  <a:off x="6122987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1" name="Rechteck 40"/>
                <p:cNvSpPr/>
                <p:nvPr/>
              </p:nvSpPr>
              <p:spPr>
                <a:xfrm>
                  <a:off x="6227762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2" name="Rechteck 41"/>
                <p:cNvSpPr/>
                <p:nvPr/>
              </p:nvSpPr>
              <p:spPr>
                <a:xfrm>
                  <a:off x="6337300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3" name="Rechteck 42"/>
                <p:cNvSpPr/>
                <p:nvPr/>
              </p:nvSpPr>
              <p:spPr>
                <a:xfrm>
                  <a:off x="6443662" y="2101849"/>
                  <a:ext cx="76200" cy="77788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grpSp>
            <p:nvGrpSpPr>
              <p:cNvPr id="19" name="Gruppieren 44"/>
              <p:cNvGrpSpPr>
                <a:grpSpLocks/>
              </p:cNvGrpSpPr>
              <p:nvPr/>
            </p:nvGrpSpPr>
            <p:grpSpPr bwMode="auto">
              <a:xfrm>
                <a:off x="5903115" y="2321715"/>
                <a:ext cx="616735" cy="76208"/>
                <a:chOff x="5903123" y="2102639"/>
                <a:chExt cx="616735" cy="76208"/>
              </a:xfrm>
              <a:grpFill/>
            </p:grpSpPr>
            <p:sp>
              <p:nvSpPr>
                <p:cNvPr id="46" name="Rechteck 45"/>
                <p:cNvSpPr/>
                <p:nvPr/>
              </p:nvSpPr>
              <p:spPr>
                <a:xfrm>
                  <a:off x="5902333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7" name="Rechteck 46"/>
                <p:cNvSpPr/>
                <p:nvPr/>
              </p:nvSpPr>
              <p:spPr>
                <a:xfrm>
                  <a:off x="6015045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8" name="Rechteck 47"/>
                <p:cNvSpPr/>
                <p:nvPr/>
              </p:nvSpPr>
              <p:spPr>
                <a:xfrm>
                  <a:off x="6121408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49" name="Rechteck 48"/>
                <p:cNvSpPr/>
                <p:nvPr/>
              </p:nvSpPr>
              <p:spPr>
                <a:xfrm>
                  <a:off x="6226183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0" name="Rechteck 49"/>
                <p:cNvSpPr/>
                <p:nvPr/>
              </p:nvSpPr>
              <p:spPr>
                <a:xfrm>
                  <a:off x="6335720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  <p:sp>
              <p:nvSpPr>
                <p:cNvPr id="51" name="Rechteck 50"/>
                <p:cNvSpPr/>
                <p:nvPr/>
              </p:nvSpPr>
              <p:spPr>
                <a:xfrm>
                  <a:off x="6443670" y="2101849"/>
                  <a:ext cx="76200" cy="77787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/>
                </a:p>
              </p:txBody>
            </p:sp>
          </p:grpSp>
          <p:sp>
            <p:nvSpPr>
              <p:cNvPr id="52" name="Rechteck 51"/>
              <p:cNvSpPr/>
              <p:nvPr/>
            </p:nvSpPr>
            <p:spPr>
              <a:xfrm>
                <a:off x="6553200" y="2057400"/>
                <a:ext cx="304800" cy="3810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54" name="Gerade Verbindung 53"/>
              <p:cNvCxnSpPr>
                <a:stCxn id="52" idx="0"/>
                <a:endCxn id="52" idx="2"/>
              </p:cNvCxnSpPr>
              <p:nvPr/>
            </p:nvCxnSpPr>
            <p:spPr>
              <a:xfrm>
                <a:off x="6705600" y="2057400"/>
                <a:ext cx="0" cy="38100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95" name="Textfeld 62"/>
            <p:cNvSpPr txBox="1">
              <a:spLocks noChangeArrowheads="1"/>
            </p:cNvSpPr>
            <p:nvPr/>
          </p:nvSpPr>
          <p:spPr bwMode="auto">
            <a:xfrm>
              <a:off x="5729289" y="2814637"/>
              <a:ext cx="762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>
                  <a:latin typeface="Arial" charset="0"/>
                  <a:cs typeface="Arial" charset="0"/>
                </a:rPr>
                <a:t>ABR</a:t>
              </a:r>
            </a:p>
          </p:txBody>
        </p:sp>
      </p:grpSp>
      <p:grpSp>
        <p:nvGrpSpPr>
          <p:cNvPr id="20" name="Gruppieren 65"/>
          <p:cNvGrpSpPr>
            <a:grpSpLocks/>
          </p:cNvGrpSpPr>
          <p:nvPr/>
        </p:nvGrpSpPr>
        <p:grpSpPr bwMode="auto">
          <a:xfrm rot="5400000">
            <a:off x="2204243" y="3291682"/>
            <a:ext cx="452437" cy="838200"/>
            <a:chOff x="6329362" y="2571752"/>
            <a:chExt cx="452438" cy="838192"/>
          </a:xfrm>
          <a:solidFill>
            <a:schemeClr val="bg1">
              <a:lumMod val="95000"/>
            </a:schemeClr>
          </a:solidFill>
        </p:grpSpPr>
        <p:grpSp>
          <p:nvGrpSpPr>
            <p:cNvPr id="21" name="Gruppieren 61"/>
            <p:cNvGrpSpPr>
              <a:grpSpLocks/>
            </p:cNvGrpSpPr>
            <p:nvPr/>
          </p:nvGrpSpPr>
          <p:grpSpPr bwMode="auto">
            <a:xfrm>
              <a:off x="6329362" y="2571752"/>
              <a:ext cx="452438" cy="838192"/>
              <a:chOff x="6329362" y="2571752"/>
              <a:chExt cx="452438" cy="838192"/>
            </a:xfrm>
            <a:grpFill/>
          </p:grpSpPr>
          <p:sp>
            <p:nvSpPr>
              <p:cNvPr id="56" name="Rechteck 55"/>
              <p:cNvSpPr/>
              <p:nvPr/>
            </p:nvSpPr>
            <p:spPr>
              <a:xfrm>
                <a:off x="6329362" y="2647951"/>
                <a:ext cx="452438" cy="685793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8" name="Rechteck 57"/>
              <p:cNvSpPr/>
              <p:nvPr/>
            </p:nvSpPr>
            <p:spPr>
              <a:xfrm>
                <a:off x="6505574" y="2571752"/>
                <a:ext cx="76200" cy="76199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sp>
            <p:nvSpPr>
              <p:cNvPr id="59" name="Rechteck 58"/>
              <p:cNvSpPr/>
              <p:nvPr/>
            </p:nvSpPr>
            <p:spPr>
              <a:xfrm>
                <a:off x="6505574" y="3333744"/>
                <a:ext cx="76200" cy="76199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61" name="Gerade Verbindung 60"/>
              <p:cNvCxnSpPr/>
              <p:nvPr/>
            </p:nvCxnSpPr>
            <p:spPr>
              <a:xfrm>
                <a:off x="6329362" y="2895599"/>
                <a:ext cx="452438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89" name="Textfeld 63"/>
            <p:cNvSpPr txBox="1">
              <a:spLocks noChangeArrowheads="1"/>
            </p:cNvSpPr>
            <p:nvPr/>
          </p:nvSpPr>
          <p:spPr bwMode="auto">
            <a:xfrm rot="16200000">
              <a:off x="6349206" y="2992357"/>
              <a:ext cx="388939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ST</a:t>
              </a:r>
            </a:p>
          </p:txBody>
        </p:sp>
      </p:grpSp>
      <p:grpSp>
        <p:nvGrpSpPr>
          <p:cNvPr id="24" name="Gruppieren 78"/>
          <p:cNvGrpSpPr>
            <a:grpSpLocks/>
          </p:cNvGrpSpPr>
          <p:nvPr/>
        </p:nvGrpSpPr>
        <p:grpSpPr bwMode="auto">
          <a:xfrm>
            <a:off x="1943099" y="4033838"/>
            <a:ext cx="838200" cy="766762"/>
            <a:chOff x="5257800" y="3500438"/>
            <a:chExt cx="838200" cy="766762"/>
          </a:xfrm>
          <a:solidFill>
            <a:schemeClr val="bg1">
              <a:lumMod val="95000"/>
            </a:schemeClr>
          </a:solidFill>
        </p:grpSpPr>
        <p:grpSp>
          <p:nvGrpSpPr>
            <p:cNvPr id="27" name="Gruppieren 76"/>
            <p:cNvGrpSpPr>
              <a:grpSpLocks/>
            </p:cNvGrpSpPr>
            <p:nvPr/>
          </p:nvGrpSpPr>
          <p:grpSpPr bwMode="auto">
            <a:xfrm>
              <a:off x="5257800" y="3500438"/>
              <a:ext cx="838200" cy="766762"/>
              <a:chOff x="5257800" y="3500438"/>
              <a:chExt cx="838200" cy="766762"/>
            </a:xfrm>
            <a:grpFill/>
          </p:grpSpPr>
          <p:sp>
            <p:nvSpPr>
              <p:cNvPr id="68" name="Rechteck 67"/>
              <p:cNvSpPr/>
              <p:nvPr/>
            </p:nvSpPr>
            <p:spPr>
              <a:xfrm>
                <a:off x="5257800" y="3581400"/>
                <a:ext cx="838200" cy="685800"/>
              </a:xfrm>
              <a:prstGeom prst="rect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  <p:cxnSp>
            <p:nvCxnSpPr>
              <p:cNvPr id="72" name="Gerade Verbindung 71"/>
              <p:cNvCxnSpPr/>
              <p:nvPr/>
            </p:nvCxnSpPr>
            <p:spPr>
              <a:xfrm flipH="1">
                <a:off x="5257800" y="3962400"/>
                <a:ext cx="838200" cy="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Gerade Verbindung 72"/>
              <p:cNvCxnSpPr/>
              <p:nvPr/>
            </p:nvCxnSpPr>
            <p:spPr>
              <a:xfrm flipV="1">
                <a:off x="5562600" y="3962400"/>
                <a:ext cx="0" cy="30480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Gerade Verbindung 74"/>
              <p:cNvCxnSpPr/>
              <p:nvPr/>
            </p:nvCxnSpPr>
            <p:spPr>
              <a:xfrm flipV="1">
                <a:off x="5791200" y="3962400"/>
                <a:ext cx="0" cy="304800"/>
              </a:xfrm>
              <a:prstGeom prst="line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Rechteck 75"/>
              <p:cNvSpPr/>
              <p:nvPr/>
            </p:nvSpPr>
            <p:spPr>
              <a:xfrm>
                <a:off x="5326063" y="3500438"/>
                <a:ext cx="76200" cy="76200"/>
              </a:xfrm>
              <a:prstGeom prst="rect">
                <a:avLst/>
              </a:prstGeom>
              <a:grp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/>
              </a:p>
            </p:txBody>
          </p:sp>
        </p:grpSp>
        <p:sp>
          <p:nvSpPr>
            <p:cNvPr id="6182" name="Textfeld 77"/>
            <p:cNvSpPr txBox="1">
              <a:spLocks noChangeArrowheads="1"/>
            </p:cNvSpPr>
            <p:nvPr/>
          </p:nvSpPr>
          <p:spPr bwMode="auto">
            <a:xfrm>
              <a:off x="5348288" y="3657600"/>
              <a:ext cx="685800" cy="246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RB/BT</a:t>
              </a:r>
            </a:p>
          </p:txBody>
        </p:sp>
      </p:grpSp>
      <p:grpSp>
        <p:nvGrpSpPr>
          <p:cNvPr id="30" name="Gruppieren 83"/>
          <p:cNvGrpSpPr>
            <a:grpSpLocks/>
          </p:cNvGrpSpPr>
          <p:nvPr/>
        </p:nvGrpSpPr>
        <p:grpSpPr bwMode="auto">
          <a:xfrm>
            <a:off x="533399" y="4267200"/>
            <a:ext cx="685800" cy="533400"/>
            <a:chOff x="4953000" y="3429000"/>
            <a:chExt cx="685800" cy="533400"/>
          </a:xfrm>
          <a:solidFill>
            <a:schemeClr val="bg1">
              <a:lumMod val="95000"/>
            </a:schemeClr>
          </a:solidFill>
        </p:grpSpPr>
        <p:sp>
          <p:nvSpPr>
            <p:cNvPr id="81" name="Rechteck 80"/>
            <p:cNvSpPr/>
            <p:nvPr/>
          </p:nvSpPr>
          <p:spPr>
            <a:xfrm>
              <a:off x="5029200" y="3429000"/>
              <a:ext cx="533400" cy="5334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180" name="Textfeld 82"/>
            <p:cNvSpPr txBox="1">
              <a:spLocks noChangeArrowheads="1"/>
            </p:cNvSpPr>
            <p:nvPr/>
          </p:nvSpPr>
          <p:spPr bwMode="auto">
            <a:xfrm>
              <a:off x="4953000" y="3563779"/>
              <a:ext cx="6858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Storage</a:t>
              </a:r>
            </a:p>
          </p:txBody>
        </p:sp>
      </p:grpSp>
      <p:sp>
        <p:nvSpPr>
          <p:cNvPr id="89" name="Freihandform 88"/>
          <p:cNvSpPr/>
          <p:nvPr/>
        </p:nvSpPr>
        <p:spPr>
          <a:xfrm>
            <a:off x="0" y="609600"/>
            <a:ext cx="6910388" cy="504825"/>
          </a:xfrm>
          <a:custGeom>
            <a:avLst/>
            <a:gdLst>
              <a:gd name="connsiteX0" fmla="*/ 0 w 7443409"/>
              <a:gd name="connsiteY0" fmla="*/ 396724 h 505581"/>
              <a:gd name="connsiteX1" fmla="*/ 1364343 w 7443409"/>
              <a:gd name="connsiteY1" fmla="*/ 91924 h 505581"/>
              <a:gd name="connsiteX2" fmla="*/ 3570514 w 7443409"/>
              <a:gd name="connsiteY2" fmla="*/ 237067 h 505581"/>
              <a:gd name="connsiteX3" fmla="*/ 5355771 w 7443409"/>
              <a:gd name="connsiteY3" fmla="*/ 33867 h 505581"/>
              <a:gd name="connsiteX4" fmla="*/ 7126514 w 7443409"/>
              <a:gd name="connsiteY4" fmla="*/ 440267 h 505581"/>
              <a:gd name="connsiteX5" fmla="*/ 7257143 w 7443409"/>
              <a:gd name="connsiteY5" fmla="*/ 425753 h 50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43409" h="505581">
                <a:moveTo>
                  <a:pt x="0" y="396724"/>
                </a:moveTo>
                <a:cubicBezTo>
                  <a:pt x="384628" y="257628"/>
                  <a:pt x="769257" y="118533"/>
                  <a:pt x="1364343" y="91924"/>
                </a:cubicBezTo>
                <a:cubicBezTo>
                  <a:pt x="1959429" y="65315"/>
                  <a:pt x="2905276" y="246743"/>
                  <a:pt x="3570514" y="237067"/>
                </a:cubicBezTo>
                <a:cubicBezTo>
                  <a:pt x="4235752" y="227391"/>
                  <a:pt x="4763104" y="0"/>
                  <a:pt x="5355771" y="33867"/>
                </a:cubicBezTo>
                <a:cubicBezTo>
                  <a:pt x="5948438" y="67734"/>
                  <a:pt x="6809619" y="374953"/>
                  <a:pt x="7126514" y="440267"/>
                </a:cubicBezTo>
                <a:cubicBezTo>
                  <a:pt x="7443409" y="505581"/>
                  <a:pt x="7232953" y="425753"/>
                  <a:pt x="7257143" y="425753"/>
                </a:cubicBezTo>
              </a:path>
            </a:pathLst>
          </a:cu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31" name="Gruppieren 84"/>
          <p:cNvGrpSpPr/>
          <p:nvPr/>
        </p:nvGrpSpPr>
        <p:grpSpPr>
          <a:xfrm>
            <a:off x="609599" y="2514600"/>
            <a:ext cx="685800" cy="1066800"/>
            <a:chOff x="4191000" y="3048000"/>
            <a:chExt cx="685800" cy="1066800"/>
          </a:xfrm>
          <a:solidFill>
            <a:schemeClr val="bg1">
              <a:lumMod val="95000"/>
            </a:schemeClr>
          </a:solidFill>
        </p:grpSpPr>
        <p:sp>
          <p:nvSpPr>
            <p:cNvPr id="80" name="Rechteck 79"/>
            <p:cNvSpPr/>
            <p:nvPr/>
          </p:nvSpPr>
          <p:spPr>
            <a:xfrm>
              <a:off x="4191000" y="3048000"/>
              <a:ext cx="685800" cy="1066800"/>
            </a:xfrm>
            <a:prstGeom prst="rect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4267200" y="3411379"/>
              <a:ext cx="533400" cy="246221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e-DE" sz="1000" b="1" dirty="0"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115" name="Textfeld 114"/>
          <p:cNvSpPr txBox="1">
            <a:spLocks noChangeArrowheads="1"/>
          </p:cNvSpPr>
          <p:nvPr/>
        </p:nvSpPr>
        <p:spPr bwMode="auto">
          <a:xfrm>
            <a:off x="2206625" y="388938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3" name="Textfeld 136"/>
          <p:cNvSpPr txBox="1">
            <a:spLocks noChangeArrowheads="1"/>
          </p:cNvSpPr>
          <p:nvPr/>
        </p:nvSpPr>
        <p:spPr bwMode="auto">
          <a:xfrm>
            <a:off x="4495800" y="1371600"/>
            <a:ext cx="42672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Example:</a:t>
            </a:r>
          </a:p>
          <a:p>
            <a:endParaRPr lang="en-GB" altLang="en-US"/>
          </a:p>
          <a:p>
            <a:r>
              <a:rPr lang="en-GB" altLang="en-US">
                <a:solidFill>
                  <a:srgbClr val="FF0000"/>
                </a:solidFill>
              </a:rPr>
              <a:t>1: 1400.00m (existing </a:t>
            </a:r>
            <a:r>
              <a:rPr lang="en-GB" altLang="en-US" b="1" u="sng">
                <a:solidFill>
                  <a:schemeClr val="tx2"/>
                </a:solidFill>
              </a:rPr>
              <a:t>flooding</a:t>
            </a:r>
            <a:r>
              <a:rPr lang="en-GB" altLang="en-US">
                <a:solidFill>
                  <a:srgbClr val="FF0000"/>
                </a:solidFill>
              </a:rPr>
              <a:t> level)</a:t>
            </a:r>
          </a:p>
          <a:p>
            <a:r>
              <a:rPr lang="en-GB" altLang="en-US">
                <a:solidFill>
                  <a:srgbClr val="FF0000"/>
                </a:solidFill>
              </a:rPr>
              <a:t>2: 1400.20m (Δd=20m, 1% slope)</a:t>
            </a:r>
          </a:p>
          <a:p>
            <a:r>
              <a:rPr lang="en-GB" altLang="en-US">
                <a:solidFill>
                  <a:srgbClr val="FF0000"/>
                </a:solidFill>
              </a:rPr>
              <a:t>3: 1400.40m (Δd=20m, 1% slope)</a:t>
            </a:r>
          </a:p>
          <a:p>
            <a:r>
              <a:rPr lang="en-GB" altLang="en-US">
                <a:solidFill>
                  <a:srgbClr val="FF0000"/>
                </a:solidFill>
              </a:rPr>
              <a:t>4: 1401.45m (Δh=0.97m within VFCW + Δd=8m, 1% slope in feeding pipe)</a:t>
            </a:r>
          </a:p>
          <a:p>
            <a:r>
              <a:rPr lang="en-GB" altLang="en-US">
                <a:solidFill>
                  <a:srgbClr val="FF0000"/>
                </a:solidFill>
              </a:rPr>
              <a:t>5: 1401.52 (Δd=7m, 1% slope)</a:t>
            </a:r>
          </a:p>
          <a:p>
            <a:r>
              <a:rPr lang="en-GB" altLang="en-US">
                <a:solidFill>
                  <a:srgbClr val="FF0000"/>
                </a:solidFill>
              </a:rPr>
              <a:t>6: 1402.54 (Δh=1.02m within ABR/BT)</a:t>
            </a:r>
          </a:p>
          <a:p>
            <a:r>
              <a:rPr lang="en-GB" altLang="en-US">
                <a:solidFill>
                  <a:srgbClr val="FF0000"/>
                </a:solidFill>
              </a:rPr>
              <a:t>7: 1402.63 (Δd=9m, 1% slope)</a:t>
            </a:r>
          </a:p>
          <a:p>
            <a:r>
              <a:rPr lang="en-GB" altLang="en-US">
                <a:solidFill>
                  <a:srgbClr val="FF0000"/>
                </a:solidFill>
              </a:rPr>
              <a:t>8: 1402.73 (Δh=0.10m within ST)</a:t>
            </a:r>
          </a:p>
          <a:p>
            <a:r>
              <a:rPr lang="en-GB" altLang="en-US">
                <a:solidFill>
                  <a:srgbClr val="FF0000"/>
                </a:solidFill>
              </a:rPr>
              <a:t>9: 1402.77 (Δd=4m, 1% slope)</a:t>
            </a:r>
          </a:p>
          <a:p>
            <a:r>
              <a:rPr lang="en-GB" altLang="en-US">
                <a:solidFill>
                  <a:srgbClr val="187223"/>
                </a:solidFill>
              </a:rPr>
              <a:t>10: 1402.58 (Δd=4m, 1% slope, based on ABR inlet)</a:t>
            </a:r>
          </a:p>
        </p:txBody>
      </p:sp>
      <p:sp>
        <p:nvSpPr>
          <p:cNvPr id="84" name="Ellipse 83"/>
          <p:cNvSpPr/>
          <p:nvPr/>
        </p:nvSpPr>
        <p:spPr>
          <a:xfrm>
            <a:off x="2133600" y="5334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85" name="Ellipse 84"/>
          <p:cNvSpPr/>
          <p:nvPr/>
        </p:nvSpPr>
        <p:spPr>
          <a:xfrm>
            <a:off x="2133600" y="9144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86" name="Textfeld 85"/>
          <p:cNvSpPr txBox="1">
            <a:spLocks noChangeArrowheads="1"/>
          </p:cNvSpPr>
          <p:nvPr/>
        </p:nvSpPr>
        <p:spPr bwMode="auto">
          <a:xfrm>
            <a:off x="2206625" y="762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7" name="Ellipse 86"/>
          <p:cNvSpPr/>
          <p:nvPr/>
        </p:nvSpPr>
        <p:spPr>
          <a:xfrm>
            <a:off x="2133600" y="13335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88" name="Textfeld 87"/>
          <p:cNvSpPr txBox="1">
            <a:spLocks noChangeArrowheads="1"/>
          </p:cNvSpPr>
          <p:nvPr/>
        </p:nvSpPr>
        <p:spPr bwMode="auto">
          <a:xfrm>
            <a:off x="2209800" y="10668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0" name="Ellipse 89"/>
          <p:cNvSpPr/>
          <p:nvPr/>
        </p:nvSpPr>
        <p:spPr>
          <a:xfrm>
            <a:off x="1828800" y="25908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91" name="Textfeld 90"/>
          <p:cNvSpPr txBox="1">
            <a:spLocks noChangeArrowheads="1"/>
          </p:cNvSpPr>
          <p:nvPr/>
        </p:nvSpPr>
        <p:spPr bwMode="auto">
          <a:xfrm>
            <a:off x="1501775" y="24384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92" name="Ellipse 91"/>
          <p:cNvSpPr/>
          <p:nvPr/>
        </p:nvSpPr>
        <p:spPr>
          <a:xfrm>
            <a:off x="2781300" y="3603625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93" name="Textfeld 92"/>
          <p:cNvSpPr txBox="1">
            <a:spLocks noChangeArrowheads="1"/>
          </p:cNvSpPr>
          <p:nvPr/>
        </p:nvSpPr>
        <p:spPr bwMode="auto">
          <a:xfrm>
            <a:off x="2781300" y="2468563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4" name="Ellipse 93"/>
          <p:cNvSpPr/>
          <p:nvPr/>
        </p:nvSpPr>
        <p:spPr>
          <a:xfrm>
            <a:off x="1989138" y="4016375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95" name="Textfeld 94"/>
          <p:cNvSpPr txBox="1">
            <a:spLocks noChangeArrowheads="1"/>
          </p:cNvSpPr>
          <p:nvPr/>
        </p:nvSpPr>
        <p:spPr bwMode="auto">
          <a:xfrm>
            <a:off x="1684338" y="3886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96" name="Ellipse 95"/>
          <p:cNvSpPr/>
          <p:nvPr/>
        </p:nvSpPr>
        <p:spPr>
          <a:xfrm>
            <a:off x="2133600" y="241935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97" name="Ellipse 96"/>
          <p:cNvSpPr/>
          <p:nvPr/>
        </p:nvSpPr>
        <p:spPr>
          <a:xfrm>
            <a:off x="2762250" y="276225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98" name="Ellipse 97"/>
          <p:cNvSpPr/>
          <p:nvPr/>
        </p:nvSpPr>
        <p:spPr>
          <a:xfrm>
            <a:off x="1981200" y="36576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99" name="Ellipse 98"/>
          <p:cNvSpPr/>
          <p:nvPr/>
        </p:nvSpPr>
        <p:spPr>
          <a:xfrm>
            <a:off x="3352800" y="2762250"/>
            <a:ext cx="76200" cy="76200"/>
          </a:xfrm>
          <a:prstGeom prst="ellipse">
            <a:avLst/>
          </a:prstGeom>
          <a:solidFill>
            <a:srgbClr val="187223"/>
          </a:solidFill>
          <a:ln>
            <a:solidFill>
              <a:srgbClr val="1872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00" name="Textfeld 99"/>
          <p:cNvSpPr txBox="1">
            <a:spLocks noChangeArrowheads="1"/>
          </p:cNvSpPr>
          <p:nvPr/>
        </p:nvSpPr>
        <p:spPr bwMode="auto">
          <a:xfrm>
            <a:off x="2819400" y="3468688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01" name="Textfeld 100"/>
          <p:cNvSpPr txBox="1">
            <a:spLocks noChangeArrowheads="1"/>
          </p:cNvSpPr>
          <p:nvPr/>
        </p:nvSpPr>
        <p:spPr bwMode="auto">
          <a:xfrm>
            <a:off x="1706563" y="3505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02" name="Textfeld 101"/>
          <p:cNvSpPr txBox="1">
            <a:spLocks noChangeArrowheads="1"/>
          </p:cNvSpPr>
          <p:nvPr/>
        </p:nvSpPr>
        <p:spPr bwMode="auto">
          <a:xfrm>
            <a:off x="3048000" y="2468563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187223"/>
                </a:solidFill>
              </a:rPr>
              <a:t>10</a:t>
            </a:r>
          </a:p>
        </p:txBody>
      </p:sp>
      <p:sp>
        <p:nvSpPr>
          <p:cNvPr id="103" name="Textfeld 102"/>
          <p:cNvSpPr txBox="1">
            <a:spLocks noChangeArrowheads="1"/>
          </p:cNvSpPr>
          <p:nvPr/>
        </p:nvSpPr>
        <p:spPr bwMode="auto">
          <a:xfrm>
            <a:off x="2212975" y="2295525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 b="1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105" name="Gerade Verbindung 104"/>
          <p:cNvCxnSpPr>
            <a:stCxn id="84" idx="4"/>
            <a:endCxn id="85" idx="0"/>
          </p:cNvCxnSpPr>
          <p:nvPr/>
        </p:nvCxnSpPr>
        <p:spPr>
          <a:xfrm>
            <a:off x="2171700" y="609600"/>
            <a:ext cx="0" cy="304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>
            <a:stCxn id="85" idx="4"/>
            <a:endCxn id="87" idx="0"/>
          </p:cNvCxnSpPr>
          <p:nvPr/>
        </p:nvCxnSpPr>
        <p:spPr>
          <a:xfrm>
            <a:off x="2171700" y="990600"/>
            <a:ext cx="0" cy="3429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>
            <a:stCxn id="9" idx="2"/>
            <a:endCxn id="90" idx="7"/>
          </p:cNvCxnSpPr>
          <p:nvPr/>
        </p:nvCxnSpPr>
        <p:spPr>
          <a:xfrm flipH="1">
            <a:off x="1893888" y="2495550"/>
            <a:ext cx="277812" cy="1063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116"/>
          <p:cNvCxnSpPr>
            <a:stCxn id="37" idx="0"/>
            <a:endCxn id="92" idx="0"/>
          </p:cNvCxnSpPr>
          <p:nvPr/>
        </p:nvCxnSpPr>
        <p:spPr>
          <a:xfrm>
            <a:off x="2806700" y="2851150"/>
            <a:ext cx="12700" cy="7524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Gerade Verbindung 119"/>
          <p:cNvCxnSpPr>
            <a:stCxn id="98" idx="4"/>
            <a:endCxn id="94" idx="0"/>
          </p:cNvCxnSpPr>
          <p:nvPr/>
        </p:nvCxnSpPr>
        <p:spPr>
          <a:xfrm>
            <a:off x="2019300" y="3733800"/>
            <a:ext cx="7938" cy="2825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>
            <a:stCxn id="99" idx="2"/>
            <a:endCxn id="97" idx="6"/>
          </p:cNvCxnSpPr>
          <p:nvPr/>
        </p:nvCxnSpPr>
        <p:spPr>
          <a:xfrm flipH="1">
            <a:off x="2838450" y="2800350"/>
            <a:ext cx="514350" cy="0"/>
          </a:xfrm>
          <a:prstGeom prst="line">
            <a:avLst/>
          </a:prstGeom>
          <a:ln>
            <a:solidFill>
              <a:srgbClr val="1872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84" grpId="0" animBg="1"/>
      <p:bldP spid="85" grpId="0" animBg="1"/>
      <p:bldP spid="86" grpId="0"/>
      <p:bldP spid="87" grpId="0" animBg="1"/>
      <p:bldP spid="88" grpId="0"/>
      <p:bldP spid="90" grpId="0" animBg="1"/>
      <p:bldP spid="91" grpId="0"/>
      <p:bldP spid="92" grpId="0" animBg="1"/>
      <p:bldP spid="93" grpId="0"/>
      <p:bldP spid="94" grpId="0" animBg="1"/>
      <p:bldP spid="95" grpId="0"/>
      <p:bldP spid="96" grpId="0" animBg="1"/>
      <p:bldP spid="97" grpId="0" animBg="1"/>
      <p:bldP spid="98" grpId="0" animBg="1"/>
      <p:bldP spid="99" grpId="0" animBg="1"/>
      <p:bldP spid="100" grpId="0"/>
      <p:bldP spid="101" grpId="0"/>
      <p:bldP spid="102" grpId="0"/>
      <p:bldP spid="1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2366963"/>
            <a:ext cx="2219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Design – cross-section drawing - A</a:t>
            </a:r>
            <a:endParaRPr lang="en-GB" altLang="en-US" sz="3600" b="1" i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922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7AAF89-889A-477B-B2CB-1BEEEC9E46A9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193"/>
          <a:stretch>
            <a:fillRect/>
          </a:stretch>
        </p:blipFill>
        <p:spPr bwMode="auto">
          <a:xfrm>
            <a:off x="7242175" y="3276600"/>
            <a:ext cx="12287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7315200" y="31242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1400.00</a:t>
            </a:r>
          </a:p>
        </p:txBody>
      </p:sp>
      <p:cxnSp>
        <p:nvCxnSpPr>
          <p:cNvPr id="9" name="Gerade Verbindung 8"/>
          <p:cNvCxnSpPr/>
          <p:nvPr/>
        </p:nvCxnSpPr>
        <p:spPr>
          <a:xfrm flipH="1" flipV="1">
            <a:off x="5422900" y="3251200"/>
            <a:ext cx="1905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563" y="2576513"/>
            <a:ext cx="792162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erade Verbindung 10"/>
          <p:cNvCxnSpPr/>
          <p:nvPr/>
        </p:nvCxnSpPr>
        <p:spPr>
          <a:xfrm flipH="1" flipV="1">
            <a:off x="5418138" y="3154363"/>
            <a:ext cx="1905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feil nach links und rechts 11"/>
          <p:cNvSpPr/>
          <p:nvPr/>
        </p:nvSpPr>
        <p:spPr>
          <a:xfrm>
            <a:off x="5372100" y="2895600"/>
            <a:ext cx="1905000" cy="76200"/>
          </a:xfrm>
          <a:prstGeom prst="leftRightArrow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5784850" y="2590800"/>
            <a:ext cx="1149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20m, 1%</a:t>
            </a:r>
          </a:p>
        </p:txBody>
      </p:sp>
      <p:cxnSp>
        <p:nvCxnSpPr>
          <p:cNvPr id="14" name="Gerade Verbindung 13"/>
          <p:cNvCxnSpPr/>
          <p:nvPr/>
        </p:nvCxnSpPr>
        <p:spPr>
          <a:xfrm flipH="1" flipV="1">
            <a:off x="2757488" y="3024188"/>
            <a:ext cx="1905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flipH="1" flipV="1">
            <a:off x="2752725" y="2933700"/>
            <a:ext cx="1905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100" y="2362200"/>
            <a:ext cx="79216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Gerade Verbindung 20"/>
          <p:cNvCxnSpPr/>
          <p:nvPr/>
        </p:nvCxnSpPr>
        <p:spPr>
          <a:xfrm flipH="1">
            <a:off x="241300" y="2387600"/>
            <a:ext cx="1892300" cy="0"/>
          </a:xfrm>
          <a:prstGeom prst="line">
            <a:avLst/>
          </a:prstGeom>
          <a:ln>
            <a:solidFill>
              <a:srgbClr val="FDB9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H="1">
            <a:off x="241300" y="3035300"/>
            <a:ext cx="1835150" cy="0"/>
          </a:xfrm>
          <a:prstGeom prst="line">
            <a:avLst/>
          </a:prstGeom>
          <a:ln>
            <a:solidFill>
              <a:srgbClr val="FDB9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feil nach links und rechts 26"/>
          <p:cNvSpPr/>
          <p:nvPr/>
        </p:nvSpPr>
        <p:spPr>
          <a:xfrm>
            <a:off x="2784475" y="2754313"/>
            <a:ext cx="1905000" cy="76200"/>
          </a:xfrm>
          <a:prstGeom prst="leftRightArrow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3197225" y="2438400"/>
            <a:ext cx="1222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20m, 1%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4572000" y="3440113"/>
            <a:ext cx="121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1400.20</a:t>
            </a:r>
          </a:p>
        </p:txBody>
      </p:sp>
      <p:sp>
        <p:nvSpPr>
          <p:cNvPr id="30" name="Textfeld 29"/>
          <p:cNvSpPr txBox="1">
            <a:spLocks noChangeArrowheads="1"/>
          </p:cNvSpPr>
          <p:nvPr/>
        </p:nvSpPr>
        <p:spPr bwMode="auto">
          <a:xfrm>
            <a:off x="1981200" y="3211513"/>
            <a:ext cx="121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1400.40</a:t>
            </a:r>
          </a:p>
        </p:txBody>
      </p:sp>
      <p:sp>
        <p:nvSpPr>
          <p:cNvPr id="8214" name="Textfeld 33"/>
          <p:cNvSpPr txBox="1">
            <a:spLocks noChangeArrowheads="1"/>
          </p:cNvSpPr>
          <p:nvPr/>
        </p:nvSpPr>
        <p:spPr bwMode="auto">
          <a:xfrm>
            <a:off x="3200400" y="4267200"/>
            <a:ext cx="3733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FDB9F0"/>
                </a:solidFill>
              </a:rPr>
              <a:t>Drainage channel</a:t>
            </a:r>
          </a:p>
        </p:txBody>
      </p:sp>
      <p:pic>
        <p:nvPicPr>
          <p:cNvPr id="9239" name="Grafik 22" descr="autocad___application_icon_by_ravenbasix-d5v0dyv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0"/>
            <a:ext cx="14224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13" grpId="0"/>
      <p:bldP spid="27" grpId="0" animBg="1"/>
      <p:bldP spid="28" grpId="0"/>
      <p:bldP spid="29" grpId="0"/>
      <p:bldP spid="30" grpId="0"/>
      <p:bldP spid="82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95525"/>
            <a:ext cx="58674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762000"/>
          </a:xfrm>
        </p:spPr>
        <p:txBody>
          <a:bodyPr/>
          <a:lstStyle/>
          <a:p>
            <a:r>
              <a:rPr lang="en-GB" altLang="en-US" sz="3600" b="1" i="1" smtClean="0">
                <a:solidFill>
                  <a:srgbClr val="C00000"/>
                </a:solidFill>
                <a:cs typeface="Calibri" panose="020F0502020204030204" pitchFamily="34" charset="0"/>
              </a:rPr>
              <a:t>Design – cross-section drawing - A</a:t>
            </a:r>
            <a:endParaRPr lang="en-GB" altLang="en-US" sz="3600" b="1" i="1" smtClean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024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92E468-AF59-47E1-AA8F-640958991C26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/>
              <a:t>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024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005138"/>
            <a:ext cx="792163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extfeld 29"/>
          <p:cNvSpPr txBox="1">
            <a:spLocks noChangeArrowheads="1"/>
          </p:cNvSpPr>
          <p:nvPr/>
        </p:nvSpPr>
        <p:spPr bwMode="auto">
          <a:xfrm>
            <a:off x="7620000" y="3819525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1400.40</a:t>
            </a: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66975"/>
            <a:ext cx="79216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4" name="Gerade Verbindung 33"/>
          <p:cNvCxnSpPr/>
          <p:nvPr/>
        </p:nvCxnSpPr>
        <p:spPr>
          <a:xfrm flipH="1" flipV="1">
            <a:off x="998538" y="3128963"/>
            <a:ext cx="1147762" cy="13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H="1" flipV="1">
            <a:off x="990600" y="3048000"/>
            <a:ext cx="1150938" cy="138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>
            <a:spLocks noChangeArrowheads="1"/>
          </p:cNvSpPr>
          <p:nvPr/>
        </p:nvSpPr>
        <p:spPr bwMode="auto">
          <a:xfrm>
            <a:off x="1047750" y="2495550"/>
            <a:ext cx="1009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8m, 1%</a:t>
            </a:r>
          </a:p>
        </p:txBody>
      </p:sp>
      <p:sp>
        <p:nvSpPr>
          <p:cNvPr id="27" name="Pfeil nach links und rechts 26"/>
          <p:cNvSpPr/>
          <p:nvPr/>
        </p:nvSpPr>
        <p:spPr>
          <a:xfrm>
            <a:off x="971550" y="2819400"/>
            <a:ext cx="1162050" cy="106363"/>
          </a:xfrm>
          <a:prstGeom prst="leftRightArrow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1" name="Pfeil nach links und rechts 40"/>
          <p:cNvSpPr/>
          <p:nvPr/>
        </p:nvSpPr>
        <p:spPr>
          <a:xfrm rot="5400000">
            <a:off x="1485900" y="3390900"/>
            <a:ext cx="533400" cy="152400"/>
          </a:xfrm>
          <a:prstGeom prst="leftRightArrow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952500" y="329565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0.97m</a:t>
            </a:r>
          </a:p>
        </p:txBody>
      </p:sp>
      <p:cxnSp>
        <p:nvCxnSpPr>
          <p:cNvPr id="43" name="Gerade Verbindung 42"/>
          <p:cNvCxnSpPr/>
          <p:nvPr/>
        </p:nvCxnSpPr>
        <p:spPr>
          <a:xfrm flipH="1">
            <a:off x="2057400" y="3028950"/>
            <a:ext cx="5695950" cy="0"/>
          </a:xfrm>
          <a:prstGeom prst="line">
            <a:avLst/>
          </a:prstGeom>
          <a:ln>
            <a:solidFill>
              <a:srgbClr val="FDB9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>
            <a:off x="2743200" y="3676650"/>
            <a:ext cx="4953000" cy="0"/>
          </a:xfrm>
          <a:prstGeom prst="line">
            <a:avLst/>
          </a:prstGeom>
          <a:ln>
            <a:solidFill>
              <a:srgbClr val="FDB9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flipH="1" flipV="1">
            <a:off x="942975" y="3219450"/>
            <a:ext cx="1857375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 flipH="1" flipV="1">
            <a:off x="914400" y="3148013"/>
            <a:ext cx="1857375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feld 51"/>
          <p:cNvSpPr txBox="1">
            <a:spLocks noChangeArrowheads="1"/>
          </p:cNvSpPr>
          <p:nvPr/>
        </p:nvSpPr>
        <p:spPr bwMode="auto">
          <a:xfrm>
            <a:off x="152400" y="20574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en-US"/>
              <a:t>1401.45</a:t>
            </a:r>
          </a:p>
        </p:txBody>
      </p: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3200400" y="4267200"/>
            <a:ext cx="3733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FDB9F0"/>
                </a:solidFill>
              </a:rPr>
              <a:t>Drainage channel</a:t>
            </a:r>
          </a:p>
          <a:p>
            <a:r>
              <a:rPr lang="en-US" altLang="en-US">
                <a:solidFill>
                  <a:schemeClr val="tx2"/>
                </a:solidFill>
              </a:rPr>
              <a:t>Feeding pipe</a:t>
            </a:r>
          </a:p>
          <a:p>
            <a:r>
              <a:rPr lang="en-US" altLang="en-US">
                <a:solidFill>
                  <a:srgbClr val="FF0000"/>
                </a:solidFill>
              </a:rPr>
              <a:t>Bypass pipe</a:t>
            </a:r>
          </a:p>
        </p:txBody>
      </p:sp>
      <p:pic>
        <p:nvPicPr>
          <p:cNvPr id="10261" name="Grafik 20" descr="autocad___application_icon_by_ravenbasix-d5v0dyv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0"/>
            <a:ext cx="14224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7" grpId="0" animBg="1"/>
      <p:bldP spid="41" grpId="0" animBg="1"/>
      <p:bldP spid="42" grpId="0"/>
      <p:bldP spid="5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7695</TotalTime>
  <Words>549</Words>
  <Application>Microsoft Office PowerPoint</Application>
  <PresentationFormat>On-screen Show (4:3)</PresentationFormat>
  <Paragraphs>183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Upscaling Basic Sanitation for the Urban Poor (UBSUP) </vt:lpstr>
      <vt:lpstr>Content</vt:lpstr>
      <vt:lpstr>What is the context of this session?</vt:lpstr>
      <vt:lpstr>Baseline data collection – Existing levels</vt:lpstr>
      <vt:lpstr>Baseline existing levels: water flow line</vt:lpstr>
      <vt:lpstr>Baseline - existing levels</vt:lpstr>
      <vt:lpstr>Design – required minimum levels</vt:lpstr>
      <vt:lpstr>Design – cross-section drawing - A</vt:lpstr>
      <vt:lpstr>Design – cross-section drawing - A</vt:lpstr>
      <vt:lpstr>Design – cross-section drawing - A</vt:lpstr>
      <vt:lpstr>Design – cross-section drawing - A</vt:lpstr>
      <vt:lpstr>Design – cross-section drawing - A</vt:lpstr>
      <vt:lpstr>Design – cross-section drawing - A</vt:lpstr>
      <vt:lpstr>Design – cross-section drawing - B</vt:lpstr>
      <vt:lpstr>Design – BoQ</vt:lpstr>
      <vt:lpstr>Do you have any questions, remarks or suggestions?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753</cp:revision>
  <cp:lastPrinted>2012-07-20T13:18:10Z</cp:lastPrinted>
  <dcterms:created xsi:type="dcterms:W3CDTF">2011-07-26T11:49:09Z</dcterms:created>
  <dcterms:modified xsi:type="dcterms:W3CDTF">2017-08-19T01:06:55Z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514211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  <property fmtid="{D5CDD505-2E9C-101B-9397-08002B2CF9AE}" name="NXTAG2" pid="5">
    <vt:lpwstr>000800ce140000000000010271a00207f4000400038000</vt:lpwstr>
  </property>
</Properties>
</file>